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60" r:id="rId3"/>
    <p:sldId id="308" r:id="rId4"/>
    <p:sldId id="311" r:id="rId5"/>
    <p:sldId id="310" r:id="rId6"/>
    <p:sldId id="312" r:id="rId7"/>
    <p:sldId id="262" r:id="rId8"/>
    <p:sldId id="263" r:id="rId9"/>
    <p:sldId id="264" r:id="rId10"/>
    <p:sldId id="265" r:id="rId11"/>
    <p:sldId id="296" r:id="rId12"/>
    <p:sldId id="301" r:id="rId13"/>
    <p:sldId id="302" r:id="rId14"/>
    <p:sldId id="303" r:id="rId15"/>
    <p:sldId id="305" r:id="rId16"/>
    <p:sldId id="306" r:id="rId17"/>
    <p:sldId id="307" r:id="rId18"/>
    <p:sldId id="309" r:id="rId19"/>
    <p:sldId id="313" r:id="rId20"/>
    <p:sldId id="267" r:id="rId21"/>
    <p:sldId id="275" r:id="rId22"/>
    <p:sldId id="276" r:id="rId23"/>
    <p:sldId id="277" r:id="rId24"/>
    <p:sldId id="278" r:id="rId25"/>
    <p:sldId id="279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91" r:id="rId41"/>
    <p:sldId id="295" r:id="rId4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FA58"/>
    <a:srgbClr val="3F8E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45A144-EB95-42AC-B190-FDB2C529CF91}" v="212" dt="2021-09-09T10:40:46.0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C5A2-503F-48E0-8321-00898FCCE5AA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CF6E1-42F8-46D7-A1D5-A111524389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909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4403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DF543E1-F8D6-457C-99C7-B0156265287D}" type="slidenum">
              <a:rPr lang="pt-BR" altLang="pt-BR"/>
              <a:pPr eaLnBrk="1" hangingPunct="1"/>
              <a:t>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2992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22CA7A4-2CD7-4BA5-8B2A-7E29A1479C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6213230B-4F74-48A4-A7F9-51B36CE53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047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22CA7A4-2CD7-4BA5-8B2A-7E29A1479C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6213230B-4F74-48A4-A7F9-51B36CE53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4901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22CA7A4-2CD7-4BA5-8B2A-7E29A1479C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6213230B-4F74-48A4-A7F9-51B36CE53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9021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22CA7A4-2CD7-4BA5-8B2A-7E29A1479C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6213230B-4F74-48A4-A7F9-51B36CE532C5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Caixa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551120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22CA7A4-2CD7-4BA5-8B2A-7E29A1479C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6213230B-4F74-48A4-A7F9-51B36CE53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544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dirty="0"/>
              <a:t>Clique para editar o texto 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dirty="0"/>
              <a:t>Clique para editar o texto 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dirty="0"/>
              <a:t>Clique para editar o texto 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22CA7A4-2CD7-4BA5-8B2A-7E29A1479C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6213230B-4F74-48A4-A7F9-51B36CE53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1842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m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m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22CA7A4-2CD7-4BA5-8B2A-7E29A1479C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6213230B-4F74-48A4-A7F9-51B36CE53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0274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22CA7A4-2CD7-4BA5-8B2A-7E29A1479C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6213230B-4F74-48A4-A7F9-51B36CE53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6308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22CA7A4-2CD7-4BA5-8B2A-7E29A1479C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6213230B-4F74-48A4-A7F9-51B36CE53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8736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22CA7A4-2CD7-4BA5-8B2A-7E29A1479C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6213230B-4F74-48A4-A7F9-51B36CE53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270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22CA7A4-2CD7-4BA5-8B2A-7E29A1479C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6213230B-4F74-48A4-A7F9-51B36CE53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254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22CA7A4-2CD7-4BA5-8B2A-7E29A1479C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6213230B-4F74-48A4-A7F9-51B36CE53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103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m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22CA7A4-2CD7-4BA5-8B2A-7E29A1479C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6213230B-4F74-48A4-A7F9-51B36CE53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2709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22CA7A4-2CD7-4BA5-8B2A-7E29A1479C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6213230B-4F74-48A4-A7F9-51B36CE53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159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22CA7A4-2CD7-4BA5-8B2A-7E29A1479C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6213230B-4F74-48A4-A7F9-51B36CE53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1674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22CA7A4-2CD7-4BA5-8B2A-7E29A1479C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6213230B-4F74-48A4-A7F9-51B36CE53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790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dirty="0"/>
              <a:t>Clique no ícone para adicionar uma imagem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22CA7A4-2CD7-4BA5-8B2A-7E29A1479C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6213230B-4F74-48A4-A7F9-51B36CE53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080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22CA7A4-2CD7-4BA5-8B2A-7E29A1479C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213230B-4F74-48A4-A7F9-51B36CE532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3840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ciologia.com.br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fecomsociologia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ibar.ba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enciaminas.mg.gov.br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josdaenfermagem.org.br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ortaleducacao.com.br/pedagogia/artigos/50586/alienacao-na-sociologia-por-karl-marx" TargetMode="External"/><Relationship Id="rId3" Type="http://schemas.openxmlformats.org/officeDocument/2006/relationships/hyperlink" Target="http://www.proficiencia.org.br/rubrique.php3?id_rubrique=80" TargetMode="External"/><Relationship Id="rId7" Type="http://schemas.openxmlformats.org/officeDocument/2006/relationships/hyperlink" Target="http://pt.slideshare.net/maynaramarques/karl-marx" TargetMode="External"/><Relationship Id="rId12" Type="http://schemas.openxmlformats.org/officeDocument/2006/relationships/hyperlink" Target="https://br.answers.yahoo.com/question/index?qid=20130512150637AA8op4u" TargetMode="External"/><Relationship Id="rId2" Type="http://schemas.openxmlformats.org/officeDocument/2006/relationships/hyperlink" Target="http://www.brasilescola.com/sociologia/sociedade-1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vistaescola.abril.com.br/formacao/auguste-comte-423321.shtml" TargetMode="External"/><Relationship Id="rId11" Type="http://schemas.openxmlformats.org/officeDocument/2006/relationships/hyperlink" Target="http://www.mundociencia.com.br/sociologia/weber.htm" TargetMode="External"/><Relationship Id="rId5" Type="http://schemas.openxmlformats.org/officeDocument/2006/relationships/hyperlink" Target="http://www.cobra.pages.nom.br/fmp-saint-simon.html" TargetMode="External"/><Relationship Id="rId10" Type="http://schemas.openxmlformats.org/officeDocument/2006/relationships/hyperlink" Target="http://www.mundociencia.com.br/sociologia/durkein.htm" TargetMode="External"/><Relationship Id="rId4" Type="http://schemas.openxmlformats.org/officeDocument/2006/relationships/hyperlink" Target="http://www.infopedia.pt/$saint-simon" TargetMode="External"/><Relationship Id="rId9" Type="http://schemas.openxmlformats.org/officeDocument/2006/relationships/hyperlink" Target="http://www.brasilescola.com/sociologia/Emile-durkheim-os-tipos-solidariedade-social.ht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ioeduca.net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pt-BR" sz="5600" dirty="0">
                <a:solidFill>
                  <a:srgbClr val="FFFFFF"/>
                </a:solidFill>
                <a:latin typeface="Berlin Sans FB" panose="020E0602020502020306" pitchFamily="34" charset="0"/>
              </a:rPr>
              <a:t>Sociologia </a:t>
            </a:r>
            <a:br>
              <a:rPr lang="pt-BR" sz="5600" dirty="0">
                <a:solidFill>
                  <a:srgbClr val="FFFFFF"/>
                </a:solidFill>
                <a:latin typeface="Berlin Sans FB" panose="020E0602020502020306" pitchFamily="34" charset="0"/>
              </a:rPr>
            </a:br>
            <a:r>
              <a:rPr lang="pt-BR" sz="5600" dirty="0">
                <a:solidFill>
                  <a:srgbClr val="FFFFFF"/>
                </a:solidFill>
                <a:latin typeface="Berlin Sans FB" panose="020E0602020502020306" pitchFamily="34" charset="0"/>
              </a:rPr>
              <a:t>Encontros 2-5.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srgbClr val="FFFFFF"/>
                </a:solidFill>
                <a:latin typeface="Berlin Sans FB" panose="020E0602020502020306" pitchFamily="34" charset="0"/>
                <a:ea typeface="+mj-ea"/>
              </a:rPr>
              <a:t>Prof. Mauro Reis</a:t>
            </a:r>
          </a:p>
        </p:txBody>
      </p:sp>
    </p:spTree>
    <p:extLst>
      <p:ext uri="{BB962C8B-B14F-4D97-AF65-F5344CB8AC3E}">
        <p14:creationId xmlns:p14="http://schemas.microsoft.com/office/powerpoint/2010/main" val="4061890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tângulo 7"/>
          <p:cNvSpPr>
            <a:spLocks noChangeArrowheads="1"/>
          </p:cNvSpPr>
          <p:nvPr/>
        </p:nvSpPr>
        <p:spPr bwMode="auto">
          <a:xfrm>
            <a:off x="1809751" y="71438"/>
            <a:ext cx="5000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b="1">
                <a:solidFill>
                  <a:schemeClr val="bg1"/>
                </a:solidFill>
              </a:rPr>
              <a:t>SOCIOLOGIA, 1ª Série, </a:t>
            </a:r>
          </a:p>
          <a:p>
            <a:pPr eaLnBrk="1" hangingPunct="1"/>
            <a:r>
              <a:rPr lang="pt-BR" altLang="pt-BR" b="1">
                <a:solidFill>
                  <a:schemeClr val="bg1"/>
                </a:solidFill>
              </a:rPr>
              <a:t>As Ciências Sociais e os Primeiros Sociólogos</a:t>
            </a:r>
            <a:endParaRPr lang="pt-BR" altLang="pt-BR" b="1" i="1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>
            <a:spLocks noChangeArrowheads="1"/>
          </p:cNvSpPr>
          <p:nvPr/>
        </p:nvSpPr>
        <p:spPr bwMode="auto">
          <a:xfrm>
            <a:off x="1881189" y="714375"/>
            <a:ext cx="8358187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400" b="1" dirty="0">
                <a:latin typeface="Berlin Sans FB Demi" pitchFamily="34" charset="0"/>
                <a:cs typeface="Arial" charset="0"/>
              </a:rPr>
              <a:t> AUGUSTE COMTE – (</a:t>
            </a:r>
            <a:r>
              <a:rPr lang="pt-BR" sz="4400" dirty="0">
                <a:latin typeface="Berlin Sans FB Demi" pitchFamily="34" charset="0"/>
                <a:cs typeface="Arial" charset="0"/>
              </a:rPr>
              <a:t>1798-1857) </a:t>
            </a:r>
            <a:endParaRPr lang="pt-BR" sz="4400" b="1" dirty="0">
              <a:latin typeface="Berlin Sans FB Demi" pitchFamily="34" charset="0"/>
              <a:cs typeface="Arial" charset="0"/>
            </a:endParaRPr>
          </a:p>
        </p:txBody>
      </p:sp>
      <p:sp>
        <p:nvSpPr>
          <p:cNvPr id="11269" name="Retângulo 9"/>
          <p:cNvSpPr>
            <a:spLocks noChangeArrowheads="1"/>
          </p:cNvSpPr>
          <p:nvPr/>
        </p:nvSpPr>
        <p:spPr bwMode="auto">
          <a:xfrm>
            <a:off x="175364" y="1785939"/>
            <a:ext cx="675724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dirty="0">
                <a:latin typeface="Berlin Sans FB" panose="020E0602020502020306" pitchFamily="34" charset="0"/>
              </a:rPr>
              <a:t>Desenvolveu o positivismo. Um dos fundamentos do positivismo é a ideia de que tudo o que se refere ao saber humano pode ser sistematizado segundo os princípios adotados como critério de verdade para as ciências exatas e biológicas.</a:t>
            </a:r>
          </a:p>
        </p:txBody>
      </p:sp>
      <p:sp>
        <p:nvSpPr>
          <p:cNvPr id="11270" name="Retângulo 10"/>
          <p:cNvSpPr>
            <a:spLocks noChangeArrowheads="1"/>
          </p:cNvSpPr>
          <p:nvPr/>
        </p:nvSpPr>
        <p:spPr bwMode="auto">
          <a:xfrm>
            <a:off x="363255" y="4188757"/>
            <a:ext cx="631311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000" dirty="0">
                <a:solidFill>
                  <a:srgbClr val="FF0066"/>
                </a:solidFill>
                <a:latin typeface="Berlin Sans FB Demi" panose="020E0802020502020306" pitchFamily="34" charset="0"/>
              </a:rPr>
              <a:t>Para Comte, a análise científica aplicada à sociedade é o cerne da sociologia, cujo objetivo seria o planejamento da organização social e política.</a:t>
            </a:r>
          </a:p>
        </p:txBody>
      </p:sp>
      <p:pic>
        <p:nvPicPr>
          <p:cNvPr id="11271" name="Picture 4" descr="http://3.bp.blogspot.com/-FSJo1EcIOsA/Ux-00n186DI/AAAAAAAABhc/Si5rPHV8DBM/s1600/456-socieda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2954693"/>
            <a:ext cx="3473449" cy="2903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2" name="Retângulo 13"/>
          <p:cNvSpPr>
            <a:spLocks noChangeArrowheads="1"/>
          </p:cNvSpPr>
          <p:nvPr/>
        </p:nvSpPr>
        <p:spPr bwMode="auto">
          <a:xfrm>
            <a:off x="7051676" y="5857876"/>
            <a:ext cx="35925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/>
              <a:t>Fonte/imagem: </a:t>
            </a:r>
            <a:r>
              <a:rPr lang="pt-BR" altLang="pt-BR" sz="1400"/>
              <a:t>jeovanevicente.blogspot.com  </a:t>
            </a:r>
          </a:p>
        </p:txBody>
      </p:sp>
      <p:sp>
        <p:nvSpPr>
          <p:cNvPr id="11273" name="Retângulo 10"/>
          <p:cNvSpPr>
            <a:spLocks noChangeArrowheads="1"/>
          </p:cNvSpPr>
          <p:nvPr/>
        </p:nvSpPr>
        <p:spPr bwMode="auto">
          <a:xfrm>
            <a:off x="4238626" y="6429376"/>
            <a:ext cx="6143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200" b="1">
                <a:solidFill>
                  <a:schemeClr val="bg1"/>
                </a:solidFill>
              </a:rPr>
              <a:t>Fonte/texto: </a:t>
            </a:r>
            <a:r>
              <a:rPr lang="pt-BR" altLang="pt-BR" sz="1200">
                <a:solidFill>
                  <a:schemeClr val="bg1"/>
                </a:solidFill>
              </a:rPr>
              <a:t>http://revistaescola.abril.com.br/formacao/auguste-comte-423321.shtml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77027-2856-4DA9-A871-A4166CFD7385}" type="slidenum">
              <a:rPr lang="pt-BR" altLang="pt-BR" smtClean="0"/>
              <a:pPr/>
              <a:t>10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30741315"/>
      </p:ext>
    </p:extLst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6CBA5-7EBB-492E-BC72-B7ABA8A5E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445668" cy="1075368"/>
          </a:xfrm>
        </p:spPr>
        <p:txBody>
          <a:bodyPr>
            <a:normAutofit/>
          </a:bodyPr>
          <a:lstStyle/>
          <a:p>
            <a:r>
              <a:rPr lang="pt-BR" dirty="0">
                <a:latin typeface="Berlin Sans FB" panose="020E0602020502020306" pitchFamily="34" charset="0"/>
              </a:rPr>
              <a:t>Herbert Spencer (1820-1903):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9586B0-874F-4B85-B325-A808D5576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00" y="1558996"/>
            <a:ext cx="11467875" cy="49338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latin typeface="Berlin Sans FB" panose="020E0602020502020306" pitchFamily="34" charset="0"/>
              </a:rPr>
              <a:t>Influenciado pelas ideias de Darwin sobre a evolução das espécies, Herbert Spencer analisava a sociedade como um organismo biológico, com o reconhecimento da complexidade da estrutura e interdependência entre as partes. Para o pensador, a história demonstra a diferenciação progressiva das sociedades:</a:t>
            </a:r>
          </a:p>
          <a:p>
            <a:pPr marL="1828800" lvl="4" indent="0">
              <a:buNone/>
            </a:pPr>
            <a:r>
              <a:rPr lang="pt-BR" sz="2400" dirty="0">
                <a:latin typeface="Berlin Sans FB" panose="020E0602020502020306" pitchFamily="34" charset="0"/>
              </a:rPr>
              <a:t>[...] de pequenas coletividades nômades, homogêneas, indiferenciadas, sem qualquer organização política e de reduzida divisão do trabalho, as sociedades tornam-se cada vez mais complexas, mais heterogêneas, compostas de grupos diferentes, mais numerosos, onde a autoridade política se torna organizada e diferenciada, com multiplicidade de funções econômicas e sociais, exigindo maior divisão do trabalho. (LAKATOS, 1982, p. 44)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1D2C14-0752-4202-8859-A0AFF815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80104" y="6356350"/>
            <a:ext cx="1573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B267BEA-D224-403C-BB7F-980CD63815C8}" type="slidenum">
              <a:rPr lang="pt-BR" smtClean="0"/>
              <a:pPr>
                <a:spcAft>
                  <a:spcPts val="600"/>
                </a:spcAft>
              </a:pPr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049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EB62A7-9800-4BEF-8F1E-F04E2541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21658" cy="1325563"/>
          </a:xfrm>
        </p:spPr>
        <p:txBody>
          <a:bodyPr>
            <a:normAutofit/>
          </a:bodyPr>
          <a:lstStyle/>
          <a:p>
            <a:r>
              <a:rPr lang="pt-BR" dirty="0">
                <a:latin typeface="Berlin Sans FB" panose="020E0602020502020306" pitchFamily="34" charset="0"/>
              </a:rPr>
              <a:t>Frederick </a:t>
            </a:r>
            <a:r>
              <a:rPr lang="pt-BR" dirty="0" err="1">
                <a:latin typeface="Berlin Sans FB" panose="020E0602020502020306" pitchFamily="34" charset="0"/>
              </a:rPr>
              <a:t>Wislow</a:t>
            </a:r>
            <a:r>
              <a:rPr lang="pt-BR" dirty="0">
                <a:latin typeface="Berlin Sans FB" panose="020E0602020502020306" pitchFamily="34" charset="0"/>
              </a:rPr>
              <a:t> Taylor (1854-1915):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58F07D-4A58-4300-9E30-86977211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97647" cy="4199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erlin Sans FB" panose="020E0602020502020306" pitchFamily="34" charset="0"/>
              </a:rPr>
              <a:t>De operário a engenheiro da </a:t>
            </a:r>
            <a:r>
              <a:rPr lang="pt-BR" sz="2400" dirty="0" err="1">
                <a:latin typeface="Berlin Sans FB" panose="020E0602020502020306" pitchFamily="34" charset="0"/>
              </a:rPr>
              <a:t>Midvale</a:t>
            </a:r>
            <a:r>
              <a:rPr lang="pt-BR" sz="2400" dirty="0">
                <a:latin typeface="Berlin Sans FB" panose="020E0602020502020306" pitchFamily="34" charset="0"/>
              </a:rPr>
              <a:t> Steel </a:t>
            </a:r>
            <a:r>
              <a:rPr lang="pt-BR" sz="2400" dirty="0" err="1">
                <a:latin typeface="Berlin Sans FB" panose="020E0602020502020306" pitchFamily="34" charset="0"/>
              </a:rPr>
              <a:t>Company</a:t>
            </a:r>
            <a:r>
              <a:rPr lang="pt-BR" sz="2400" dirty="0">
                <a:latin typeface="Berlin Sans FB" panose="020E0602020502020306" pitchFamily="34" charset="0"/>
              </a:rPr>
              <a:t>; foco na observação e na experimentação; obsessão para medir tudo; em 1911 publicou o livro </a:t>
            </a:r>
            <a:r>
              <a:rPr lang="pt-BR" sz="2400" i="1" dirty="0">
                <a:latin typeface="Berlin Sans FB" panose="020E0602020502020306" pitchFamily="34" charset="0"/>
              </a:rPr>
              <a:t>Princípios da Administração Científica</a:t>
            </a:r>
            <a:r>
              <a:rPr lang="pt-BR" sz="2400" dirty="0">
                <a:latin typeface="Berlin Sans FB" panose="020E0602020502020306" pitchFamily="34" charset="0"/>
              </a:rPr>
              <a:t>; algumas de suas frases, segundo Chiavenato (2004):</a:t>
            </a:r>
          </a:p>
          <a:p>
            <a:pPr marL="0" indent="0">
              <a:buNone/>
            </a:pPr>
            <a:endParaRPr lang="pt-BR" sz="2400" dirty="0">
              <a:latin typeface="Berlin Sans FB" panose="020E0602020502020306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BR" sz="2400" dirty="0">
                <a:latin typeface="Berlin Sans FB" panose="020E0602020502020306" pitchFamily="34" charset="0"/>
              </a:rPr>
              <a:t>“O maior desperdício é fazer eficientemente aquilo que não é necessário [...]”;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400" dirty="0">
                <a:latin typeface="Berlin Sans FB" panose="020E0602020502020306" pitchFamily="34" charset="0"/>
              </a:rPr>
              <a:t>“Os administradores planejam o trabalho, enquanto os trabalhadores executam o trabalho [...]”;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178720-6076-46CB-BC75-F31F75F5C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80104" y="6356350"/>
            <a:ext cx="1573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B267BEA-D224-403C-BB7F-980CD63815C8}" type="slidenum">
              <a:rPr lang="pt-BR" smtClean="0"/>
              <a:pPr>
                <a:spcAft>
                  <a:spcPts val="600"/>
                </a:spcAft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5920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1D048-276F-430B-BB5F-0DC9EEFBE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4912" cy="1325563"/>
          </a:xfrm>
        </p:spPr>
        <p:txBody>
          <a:bodyPr>
            <a:normAutofit/>
          </a:bodyPr>
          <a:lstStyle/>
          <a:p>
            <a:r>
              <a:rPr lang="pt-BR" dirty="0">
                <a:latin typeface="Berlin Sans FB" panose="020E0602020502020306" pitchFamily="34" charset="0"/>
              </a:rPr>
              <a:t>Frederick </a:t>
            </a:r>
            <a:r>
              <a:rPr lang="pt-BR" dirty="0" err="1">
                <a:latin typeface="Berlin Sans FB" panose="020E0602020502020306" pitchFamily="34" charset="0"/>
              </a:rPr>
              <a:t>Wislow</a:t>
            </a:r>
            <a:r>
              <a:rPr lang="pt-BR" dirty="0">
                <a:latin typeface="Berlin Sans FB" panose="020E0602020502020306" pitchFamily="34" charset="0"/>
              </a:rPr>
              <a:t> Taylor (1854-1915):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AA0808-8950-4AF2-91C2-73575BB49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sz="2400" dirty="0">
                <a:latin typeface="Berlin Sans FB" panose="020E0602020502020306" pitchFamily="34" charset="0"/>
              </a:rPr>
              <a:t>“Os trabalhadores deveriam ser selecionados, treinados e desenvolvidos metodicamente para desempenhar suas tarefas [...]”;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400" dirty="0">
                <a:latin typeface="Berlin Sans FB" panose="020E0602020502020306" pitchFamily="34" charset="0"/>
              </a:rPr>
              <a:t>“O processo de aprendizagem é menor, em função do isolamento e da simplicidade da tarefa e da não necessidade de comunicação”.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400" dirty="0">
                <a:latin typeface="Berlin Sans FB" panose="020E0602020502020306" pitchFamily="34" charset="0"/>
              </a:rPr>
              <a:t>“Existe a possibilidade de automação de tarefas”;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400" dirty="0">
                <a:latin typeface="Berlin Sans FB" panose="020E0602020502020306" pitchFamily="34" charset="0"/>
              </a:rPr>
              <a:t>“Deveria existir a cooperação entre trabalhadores e administradores”.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E7B045-D60A-4486-AA61-3599DEE85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80104" y="6356350"/>
            <a:ext cx="1573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B267BEA-D224-403C-BB7F-980CD63815C8}" type="slidenum">
              <a:rPr lang="pt-BR" smtClean="0"/>
              <a:pPr>
                <a:spcAft>
                  <a:spcPts val="600"/>
                </a:spcAft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5358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24EEC-46C4-4F04-8A96-EEEE881B1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86" y="246345"/>
            <a:ext cx="10353762" cy="970450"/>
          </a:xfrm>
        </p:spPr>
        <p:txBody>
          <a:bodyPr anchor="ctr">
            <a:normAutofit/>
          </a:bodyPr>
          <a:lstStyle/>
          <a:p>
            <a:r>
              <a:rPr lang="pt-BR" dirty="0"/>
              <a:t>Jules Henry Fayol – Paris (1841-1925):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D4EBCAA-3C12-4DDD-8AFF-5EA4D1EA7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8605" y="2130725"/>
            <a:ext cx="10096735" cy="692494"/>
          </a:xfrm>
        </p:spPr>
        <p:txBody>
          <a:bodyPr/>
          <a:lstStyle/>
          <a:p>
            <a:r>
              <a:rPr lang="pt-BR" sz="2400" dirty="0">
                <a:latin typeface="Berlin Sans FB" panose="020E0602020502020306" pitchFamily="34" charset="0"/>
              </a:rPr>
              <a:t>Dedicou sua vida à introdução do método científico na Administração. Taylor passou de operário para a gerência e Fayol, da gerência para o operário. Os 14 Princípios Gerais da Administração, segundo Fayol são: </a:t>
            </a:r>
          </a:p>
          <a:p>
            <a:endParaRPr lang="en-US" dirty="0">
              <a:latin typeface="Berlin Sans FB" panose="020E0602020502020306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646307-CBA0-452F-8196-99F1ED4B1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t-BR" sz="2000" dirty="0">
                <a:latin typeface="Berlin Sans FB" panose="020E0602020502020306" pitchFamily="34" charset="0"/>
              </a:rPr>
              <a:t>AUTORIDADE;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t-BR" sz="2000" dirty="0">
                <a:latin typeface="Berlin Sans FB" panose="020E0602020502020306" pitchFamily="34" charset="0"/>
              </a:rPr>
              <a:t>RESPONSABILIDADE;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t-BR" sz="2000" dirty="0">
                <a:latin typeface="Berlin Sans FB" panose="020E0602020502020306" pitchFamily="34" charset="0"/>
              </a:rPr>
              <a:t>DISCIPLINA;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t-BR" sz="2000" dirty="0">
                <a:latin typeface="Berlin Sans FB" panose="020E0602020502020306" pitchFamily="34" charset="0"/>
              </a:rPr>
              <a:t>UNIDADE DE COMANDO;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t-BR" sz="2000" dirty="0">
                <a:latin typeface="Berlin Sans FB" panose="020E0602020502020306" pitchFamily="34" charset="0"/>
              </a:rPr>
              <a:t>UNIDADE DE DIREÇÃO;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t-BR" sz="2000" dirty="0">
                <a:latin typeface="Berlin Sans FB" panose="020E0602020502020306" pitchFamily="34" charset="0"/>
              </a:rPr>
              <a:t>SUBORDINAÇÃO DE INTERESSES INDIVIDUAIS AOS GERAIS;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dirty="0">
                <a:latin typeface="Berlin Sans FB" panose="020E0602020502020306" pitchFamily="34" charset="0"/>
              </a:rPr>
              <a:t>REMUNERAÇÃO DO PESSOAL; 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3E32348-0893-4722-9241-F6E6ACDEC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2200" dirty="0">
                <a:latin typeface="Berlin Sans FB" panose="020E0602020502020306" pitchFamily="34" charset="0"/>
              </a:rPr>
              <a:t>CENTRALIZAÇÃO;</a:t>
            </a:r>
          </a:p>
          <a:p>
            <a:pPr marL="0" indent="0">
              <a:buNone/>
            </a:pPr>
            <a:r>
              <a:rPr lang="pt-BR" sz="2200" dirty="0">
                <a:latin typeface="Berlin Sans FB" panose="020E0602020502020306" pitchFamily="34" charset="0"/>
              </a:rPr>
              <a:t>CADEIA ESCALAR;</a:t>
            </a:r>
          </a:p>
          <a:p>
            <a:pPr marL="0" indent="0">
              <a:buNone/>
            </a:pPr>
            <a:r>
              <a:rPr lang="pt-BR" sz="2200" dirty="0">
                <a:latin typeface="Berlin Sans FB" panose="020E0602020502020306" pitchFamily="34" charset="0"/>
              </a:rPr>
              <a:t>ORDEM; </a:t>
            </a:r>
          </a:p>
          <a:p>
            <a:pPr marL="0" indent="0">
              <a:buNone/>
            </a:pPr>
            <a:r>
              <a:rPr lang="pt-BR" sz="2200" dirty="0">
                <a:latin typeface="Berlin Sans FB" panose="020E0602020502020306" pitchFamily="34" charset="0"/>
              </a:rPr>
              <a:t>INICIATIVA;</a:t>
            </a:r>
          </a:p>
          <a:p>
            <a:pPr marL="0" indent="0">
              <a:buNone/>
            </a:pPr>
            <a:r>
              <a:rPr lang="pt-BR" sz="2200" dirty="0">
                <a:latin typeface="Berlin Sans FB" panose="020E0602020502020306" pitchFamily="34" charset="0"/>
              </a:rPr>
              <a:t>ESPÍRITO DE EQUIPE; </a:t>
            </a:r>
          </a:p>
          <a:p>
            <a:pPr marL="0" indent="0">
              <a:buNone/>
            </a:pPr>
            <a:r>
              <a:rPr lang="pt-BR" sz="2200" dirty="0">
                <a:latin typeface="Berlin Sans FB" panose="020E0602020502020306" pitchFamily="34" charset="0"/>
              </a:rPr>
              <a:t>EQUIDADE;</a:t>
            </a:r>
          </a:p>
          <a:p>
            <a:pPr marL="0" indent="0">
              <a:buNone/>
            </a:pPr>
            <a:r>
              <a:rPr lang="pt-BR" sz="2200" dirty="0">
                <a:latin typeface="Berlin Sans FB" panose="020E0602020502020306" pitchFamily="34" charset="0"/>
              </a:rPr>
              <a:t>ESTABILIDADE DE PESSOAL</a:t>
            </a:r>
            <a:endParaRPr lang="en-US" dirty="0"/>
          </a:p>
        </p:txBody>
      </p:sp>
      <p:sp>
        <p:nvSpPr>
          <p:cNvPr id="4" name="Espaço Reservado para Número de Slide 3" hidden="1">
            <a:extLst>
              <a:ext uri="{FF2B5EF4-FFF2-40B4-BE49-F238E27FC236}">
                <a16:creationId xmlns:a16="http://schemas.microsoft.com/office/drawing/2014/main" id="{7E88941D-47A3-49FD-910C-376FDFFC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80104" y="6356350"/>
            <a:ext cx="1573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B267BEA-D224-403C-BB7F-980CD63815C8}" type="slidenum">
              <a:rPr lang="pt-BR" smtClean="0"/>
              <a:pPr>
                <a:spcAft>
                  <a:spcPts val="600"/>
                </a:spcAft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861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9DD21-DFF9-415C-A3B2-C16BBAA38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10173" cy="1325563"/>
          </a:xfrm>
        </p:spPr>
        <p:txBody>
          <a:bodyPr>
            <a:normAutofit/>
          </a:bodyPr>
          <a:lstStyle/>
          <a:p>
            <a:r>
              <a:rPr lang="pt-BR" dirty="0">
                <a:latin typeface="Berlin Sans FB" panose="020E0602020502020306" pitchFamily="34" charset="0"/>
              </a:rPr>
              <a:t>Jules Henry Fayol – Paris (1841-1925):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60C380-EA5C-4E34-83F6-C0572FA6A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637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>
                <a:latin typeface="Berlin Sans FB" panose="020E0602020502020306" pitchFamily="34" charset="0"/>
              </a:rPr>
              <a:t>A reação às abordagens concentradas na racionalização do trabalho surgiu com o movimento da Escola das Relações Humanas.</a:t>
            </a:r>
          </a:p>
          <a:p>
            <a:pPr marL="0" indent="0" algn="just">
              <a:buNone/>
            </a:pPr>
            <a:r>
              <a:rPr lang="pt-BR" sz="2400" dirty="0">
                <a:latin typeface="Berlin Sans FB" panose="020E0602020502020306" pitchFamily="34" charset="0"/>
              </a:rPr>
              <a:t>Nas décadas de 1930 e 1940, a identificação da influência exercida pelos grupos informais e com a cooperação, normas compartilhadas  conflitos.</a:t>
            </a:r>
          </a:p>
          <a:p>
            <a:pPr marL="0" indent="0" algn="just">
              <a:buNone/>
            </a:pPr>
            <a:r>
              <a:rPr lang="pt-BR" sz="2400" dirty="0">
                <a:latin typeface="Berlin Sans FB" panose="020E0602020502020306" pitchFamily="34" charset="0"/>
              </a:rPr>
              <a:t>Destacamos como marco inicial o trabalho de Elton </a:t>
            </a:r>
            <a:r>
              <a:rPr lang="pt-BR" sz="2400" dirty="0" err="1">
                <a:latin typeface="Berlin Sans FB" panose="020E0602020502020306" pitchFamily="34" charset="0"/>
              </a:rPr>
              <a:t>Mayo</a:t>
            </a:r>
            <a:r>
              <a:rPr lang="pt-BR" sz="2400" dirty="0">
                <a:latin typeface="Berlin Sans FB" panose="020E0602020502020306" pitchFamily="34" charset="0"/>
              </a:rPr>
              <a:t> sobre o comportamento das operárias na fábrica da Western Eletric  (CHIAVENATO, 2004; DIAS, 2008).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A518C5-14D0-4250-A7C2-B8407060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80104" y="6356350"/>
            <a:ext cx="1573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B267BEA-D224-403C-BB7F-980CD63815C8}" type="slidenum">
              <a:rPr lang="pt-BR" smtClean="0"/>
              <a:pPr>
                <a:spcAft>
                  <a:spcPts val="600"/>
                </a:spcAft>
              </a:pPr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88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98381-8370-44C7-B6BE-B518E4DD7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>
                <a:latin typeface="Berlin Sans FB" panose="020E0602020502020306" pitchFamily="34" charset="0"/>
              </a:rPr>
              <a:t>Elton Mayo (1880-1949):</a:t>
            </a:r>
            <a:endParaRPr lang="pt-BR" dirty="0">
              <a:latin typeface="Berlin Sans FB" panose="020E0602020502020306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0AC282-DF94-4240-9763-4E0C2DC2E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400" dirty="0" err="1">
                <a:latin typeface="Berlin Sans FB" panose="020E0602020502020306" pitchFamily="34" charset="0"/>
              </a:rPr>
              <a:t>Cientista</a:t>
            </a:r>
            <a:r>
              <a:rPr lang="es-ES" sz="2400" dirty="0">
                <a:latin typeface="Berlin Sans FB" panose="020E0602020502020306" pitchFamily="34" charset="0"/>
              </a:rPr>
              <a:t> social australiano, </a:t>
            </a:r>
            <a:r>
              <a:rPr lang="pt-BR" sz="2400" dirty="0">
                <a:latin typeface="Berlin Sans FB" panose="020E0602020502020306" pitchFamily="34" charset="0"/>
              </a:rPr>
              <a:t>emigrado para os Estados Unidos, fundador do Movimento das Relações Humanas e da Sociologia Industrial, foi considerado o Pai das Relações Humanas. Dirigiu o projeto de pesquisa da Fábrica de Hawthorne da Western Eletric, em Chicago, de 1927 a 1932. </a:t>
            </a:r>
          </a:p>
          <a:p>
            <a:pPr marL="0" indent="0" algn="just">
              <a:buNone/>
            </a:pPr>
            <a:r>
              <a:rPr lang="pt-BR" sz="2400" dirty="0" err="1">
                <a:latin typeface="Berlin Sans FB" panose="020E0602020502020306" pitchFamily="34" charset="0"/>
              </a:rPr>
              <a:t>Mayo</a:t>
            </a:r>
            <a:r>
              <a:rPr lang="pt-BR" sz="2400" dirty="0">
                <a:latin typeface="Berlin Sans FB" panose="020E0602020502020306" pitchFamily="34" charset="0"/>
              </a:rPr>
              <a:t> escreveu três livros, baseados nas descobertas das experiências realizadas em Hawthorne, e que deram origem à teoria das </a:t>
            </a:r>
            <a:r>
              <a:rPr lang="en-US" sz="2400" dirty="0" err="1">
                <a:latin typeface="Berlin Sans FB" panose="020E0602020502020306" pitchFamily="34" charset="0"/>
              </a:rPr>
              <a:t>Relações</a:t>
            </a:r>
            <a:r>
              <a:rPr lang="en-US" sz="2400" dirty="0">
                <a:latin typeface="Berlin Sans FB" panose="020E0602020502020306" pitchFamily="34" charset="0"/>
              </a:rPr>
              <a:t> </a:t>
            </a:r>
            <a:r>
              <a:rPr lang="en-US" sz="2400" dirty="0" err="1">
                <a:latin typeface="Berlin Sans FB" panose="020E0602020502020306" pitchFamily="34" charset="0"/>
              </a:rPr>
              <a:t>Humanas</a:t>
            </a:r>
            <a:r>
              <a:rPr lang="en-US" sz="2400" dirty="0">
                <a:latin typeface="Berlin Sans FB" panose="020E0602020502020306" pitchFamily="34" charset="0"/>
              </a:rPr>
              <a:t>: </a:t>
            </a:r>
            <a:r>
              <a:rPr lang="en-US" sz="2400" i="1" dirty="0">
                <a:latin typeface="Berlin Sans FB" panose="020E0602020502020306" pitchFamily="34" charset="0"/>
              </a:rPr>
              <a:t>The </a:t>
            </a:r>
            <a:r>
              <a:rPr lang="en-US" sz="2400" i="1" dirty="0" err="1">
                <a:latin typeface="Berlin Sans FB" panose="020E0602020502020306" pitchFamily="34" charset="0"/>
              </a:rPr>
              <a:t>Humam</a:t>
            </a:r>
            <a:r>
              <a:rPr lang="en-US" sz="2400" i="1" dirty="0">
                <a:latin typeface="Berlin Sans FB" panose="020E0602020502020306" pitchFamily="34" charset="0"/>
              </a:rPr>
              <a:t> Problems of an Industrial Civilization </a:t>
            </a:r>
            <a:r>
              <a:rPr lang="en-US" sz="2400" dirty="0">
                <a:latin typeface="Berlin Sans FB" panose="020E0602020502020306" pitchFamily="34" charset="0"/>
              </a:rPr>
              <a:t>(1933), </a:t>
            </a:r>
            <a:r>
              <a:rPr lang="en-US" sz="2400" i="1" dirty="0">
                <a:latin typeface="Berlin Sans FB" panose="020E0602020502020306" pitchFamily="34" charset="0"/>
              </a:rPr>
              <a:t>The Social Problems of an Industrial Civilization </a:t>
            </a:r>
            <a:r>
              <a:rPr lang="en-US" sz="2400" dirty="0">
                <a:latin typeface="Berlin Sans FB" panose="020E0602020502020306" pitchFamily="34" charset="0"/>
              </a:rPr>
              <a:t>(1945) e </a:t>
            </a:r>
            <a:r>
              <a:rPr lang="en-US" sz="2400" i="1" dirty="0">
                <a:latin typeface="Berlin Sans FB" panose="020E0602020502020306" pitchFamily="34" charset="0"/>
              </a:rPr>
              <a:t>The Political Problem of an Industrial Civilization </a:t>
            </a:r>
            <a:r>
              <a:rPr lang="en-US" sz="2400" dirty="0">
                <a:latin typeface="Berlin Sans FB" panose="020E0602020502020306" pitchFamily="34" charset="0"/>
              </a:rPr>
              <a:t>(1947) (MAXIMIANO, 2002).</a:t>
            </a:r>
            <a:endParaRPr lang="pt-BR" sz="2400" dirty="0">
              <a:latin typeface="Berlin Sans FB" panose="020E0602020502020306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14655B7-F429-4806-8502-350411A21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80104" y="6356350"/>
            <a:ext cx="1573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B267BEA-D224-403C-BB7F-980CD63815C8}" type="slidenum">
              <a:rPr lang="pt-BR" smtClean="0"/>
              <a:pPr>
                <a:spcAft>
                  <a:spcPts val="600"/>
                </a:spcAft>
              </a:pPr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538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0B12A8-918F-4AF7-80A9-A614B77E3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359" y="320675"/>
            <a:ext cx="5558489" cy="1325563"/>
          </a:xfrm>
        </p:spPr>
        <p:txBody>
          <a:bodyPr>
            <a:normAutofit/>
          </a:bodyPr>
          <a:lstStyle/>
          <a:p>
            <a:r>
              <a:rPr lang="pt-BR" dirty="0">
                <a:latin typeface="Berlin Sans FB" panose="020E0602020502020306" pitchFamily="34" charset="0"/>
              </a:rPr>
              <a:t>Críticas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4FF57B-1B41-440E-9898-DEC95001F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3844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>
                <a:latin typeface="Berlin Sans FB" panose="020E0602020502020306" pitchFamily="34" charset="0"/>
              </a:rPr>
              <a:t>A Escola Clássica e a Escola das Relações Humanas da Administração não consideravam até então a organização como uma unidade social. A partir dos trabalhos de Chester </a:t>
            </a:r>
            <a:r>
              <a:rPr lang="pt-BR" sz="2400" dirty="0" err="1">
                <a:latin typeface="Berlin Sans FB" panose="020E0602020502020306" pitchFamily="34" charset="0"/>
              </a:rPr>
              <a:t>Barnard</a:t>
            </a:r>
            <a:r>
              <a:rPr lang="pt-BR" sz="2400" dirty="0">
                <a:latin typeface="Berlin Sans FB" panose="020E0602020502020306" pitchFamily="34" charset="0"/>
              </a:rPr>
              <a:t> e de Philip </a:t>
            </a:r>
            <a:r>
              <a:rPr lang="pt-BR" sz="2400" dirty="0" err="1">
                <a:latin typeface="Berlin Sans FB" panose="020E0602020502020306" pitchFamily="34" charset="0"/>
              </a:rPr>
              <a:t>Selznick</a:t>
            </a:r>
            <a:r>
              <a:rPr lang="pt-BR" sz="2400" dirty="0">
                <a:latin typeface="Berlin Sans FB" panose="020E0602020502020306" pitchFamily="34" charset="0"/>
              </a:rPr>
              <a:t>, as organizações passaram a ser analisadas como sistemas sociais adaptáveis que buscam sobreviver no meio ambiente (DIAS, 2008).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DCA9768-A520-4882-9F27-DA03A782B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80104" y="6356350"/>
            <a:ext cx="1573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B267BEA-D224-403C-BB7F-980CD63815C8}" type="slidenum">
              <a:rPr lang="pt-BR" smtClean="0"/>
              <a:pPr>
                <a:spcAft>
                  <a:spcPts val="600"/>
                </a:spcAft>
              </a:pPr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991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A9780A41-F606-40B9-9E29-2E0115CF0189}"/>
              </a:ext>
            </a:extLst>
          </p:cNvPr>
          <p:cNvSpPr txBox="1"/>
          <p:nvPr/>
        </p:nvSpPr>
        <p:spPr>
          <a:xfrm>
            <a:off x="1829296" y="879166"/>
            <a:ext cx="914086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Berlin Sans FB Demi" pitchFamily="34" charset="0"/>
                <a:cs typeface="Arial" charset="0"/>
              </a:rPr>
              <a:t>Atividade do dia</a:t>
            </a:r>
          </a:p>
          <a:p>
            <a:endParaRPr lang="pt-BR" sz="4000" b="1" dirty="0">
              <a:latin typeface="Berlin Sans FB Demi" pitchFamily="34" charset="0"/>
              <a:cs typeface="Arial" charset="0"/>
            </a:endParaRPr>
          </a:p>
          <a:p>
            <a:r>
              <a:rPr lang="pt-BR" sz="4000" b="1" dirty="0">
                <a:latin typeface="Berlin Sans FB Demi" pitchFamily="34" charset="0"/>
                <a:cs typeface="Arial" charset="0"/>
              </a:rPr>
              <a:t>Da aula de hoje, o que você entendeu por Sociologia?</a:t>
            </a:r>
          </a:p>
          <a:p>
            <a:endParaRPr lang="pt-BR" sz="4000" b="1" dirty="0">
              <a:latin typeface="Berlin Sans FB Demi" pitchFamily="34" charset="0"/>
              <a:cs typeface="Arial" charset="0"/>
            </a:endParaRPr>
          </a:p>
          <a:p>
            <a:r>
              <a:rPr lang="pt-BR" sz="4000" b="1" dirty="0">
                <a:latin typeface="Berlin Sans FB Demi" pitchFamily="34" charset="0"/>
                <a:cs typeface="Arial" charset="0"/>
              </a:rPr>
              <a:t>Qual dos autores te chamou mais atenção? Por que?</a:t>
            </a:r>
          </a:p>
          <a:p>
            <a:endParaRPr lang="pt-BR" sz="4000" b="1" dirty="0">
              <a:latin typeface="Berlin Sans FB Demi" pitchFamily="34" charset="0"/>
              <a:cs typeface="Arial" charset="0"/>
            </a:endParaRPr>
          </a:p>
          <a:p>
            <a:r>
              <a:rPr lang="pt-BR" sz="4000" b="1" dirty="0">
                <a:latin typeface="Berlin Sans FB Demi" pitchFamily="34" charset="0"/>
                <a:cs typeface="Arial" charset="0"/>
              </a:rPr>
              <a:t>Envie sua resposta no blog </a:t>
            </a:r>
            <a:r>
              <a:rPr lang="pt-BR" sz="4000" b="1">
                <a:latin typeface="Berlin Sans FB Demi" pitchFamily="34" charset="0"/>
                <a:cs typeface="Arial" charset="0"/>
              </a:rPr>
              <a:t>do aluno.</a:t>
            </a:r>
            <a:endParaRPr lang="pt-BR" sz="4000" b="1" dirty="0">
              <a:latin typeface="Berlin Sans FB Demi" pitchFamily="34" charset="0"/>
              <a:cs typeface="Arial" charset="0"/>
            </a:endParaRPr>
          </a:p>
          <a:p>
            <a:endParaRPr lang="pt-BR" sz="4000" b="1" dirty="0">
              <a:latin typeface="Berlin Sans FB Demi" pitchFamily="34" charset="0"/>
              <a:cs typeface="Arial" charset="0"/>
            </a:endParaRPr>
          </a:p>
          <a:p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44829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A9780A41-F606-40B9-9E29-2E0115CF0189}"/>
              </a:ext>
            </a:extLst>
          </p:cNvPr>
          <p:cNvSpPr txBox="1"/>
          <p:nvPr/>
        </p:nvSpPr>
        <p:spPr>
          <a:xfrm>
            <a:off x="2892986" y="2866587"/>
            <a:ext cx="91408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Berlin Sans FB Demi" pitchFamily="34" charset="0"/>
                <a:cs typeface="Arial" charset="0"/>
              </a:rPr>
              <a:t>Os Clássicos da Sociologia 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21668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3"/>
          <p:cNvSpPr txBox="1">
            <a:spLocks noChangeArrowheads="1"/>
          </p:cNvSpPr>
          <p:nvPr/>
        </p:nvSpPr>
        <p:spPr bwMode="auto">
          <a:xfrm>
            <a:off x="2238375" y="1714501"/>
            <a:ext cx="771525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6600" b="1" dirty="0">
                <a:latin typeface="Berlin Sans FB Demi" pitchFamily="34" charset="0"/>
                <a:cs typeface="Arial" charset="0"/>
              </a:rPr>
              <a:t> O Surgimento da Sociologia e os Primeiros Sociólogos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FE2D2-58D6-4F58-8812-3CC996601DD8}" type="slidenum">
              <a:rPr lang="pt-BR" altLang="pt-BR" smtClean="0"/>
              <a:pPr/>
              <a:t>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80037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6" descr="http://www.sociologia.com.br/wp-content/uploads/2014/03/sociolog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1857375"/>
            <a:ext cx="3929063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Retângulo 5"/>
          <p:cNvSpPr>
            <a:spLocks noChangeArrowheads="1"/>
          </p:cNvSpPr>
          <p:nvPr/>
        </p:nvSpPr>
        <p:spPr bwMode="auto">
          <a:xfrm>
            <a:off x="1847850" y="5916614"/>
            <a:ext cx="3113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/>
              <a:t>Fonte/imagem: </a:t>
            </a:r>
            <a:r>
              <a:rPr lang="pt-BR" altLang="pt-BR" sz="1400">
                <a:hlinkClick r:id="rId3"/>
              </a:rPr>
              <a:t>www.sociologia.com.br</a:t>
            </a:r>
            <a:r>
              <a:rPr lang="pt-BR" altLang="pt-BR" sz="1400"/>
              <a:t> </a:t>
            </a:r>
          </a:p>
        </p:txBody>
      </p:sp>
      <p:sp>
        <p:nvSpPr>
          <p:cNvPr id="13318" name="CaixaDeTexto 7"/>
          <p:cNvSpPr txBox="1">
            <a:spLocks noChangeArrowheads="1"/>
          </p:cNvSpPr>
          <p:nvPr/>
        </p:nvSpPr>
        <p:spPr bwMode="auto">
          <a:xfrm>
            <a:off x="5667374" y="2333625"/>
            <a:ext cx="6144669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b="1" dirty="0">
                <a:solidFill>
                  <a:srgbClr val="0070C0"/>
                </a:solidFill>
                <a:latin typeface="Berlin Sans FB" panose="020E0602020502020306" pitchFamily="34" charset="0"/>
              </a:rPr>
              <a:t>Max Weber, Karl Marx e Émile Durkheim,</a:t>
            </a:r>
          </a:p>
          <a:p>
            <a:pPr algn="just" eaLnBrk="1" hangingPunct="1"/>
            <a:endParaRPr lang="pt-BR" altLang="pt-BR" sz="2400" dirty="0">
              <a:latin typeface="Berlin Sans FB" panose="020E0602020502020306" pitchFamily="34" charset="0"/>
            </a:endParaRPr>
          </a:p>
          <a:p>
            <a:pPr algn="just" eaLnBrk="1" hangingPunct="1"/>
            <a:r>
              <a:rPr lang="pt-BR" altLang="pt-BR" sz="2400" dirty="0">
                <a:latin typeface="Berlin Sans FB" panose="020E0602020502020306" pitchFamily="34" charset="0"/>
              </a:rPr>
              <a:t>São considerados os três autores Clássicos da Sociologia, uma vez que essa tríade de pensadores formularam as ideias mais gerais da Sociologia enquanto ciência.  </a:t>
            </a:r>
          </a:p>
        </p:txBody>
      </p:sp>
      <p:sp>
        <p:nvSpPr>
          <p:cNvPr id="9" name="CaixaDeTexto 8"/>
          <p:cNvSpPr txBox="1">
            <a:spLocks noChangeArrowheads="1"/>
          </p:cNvSpPr>
          <p:nvPr/>
        </p:nvSpPr>
        <p:spPr bwMode="auto">
          <a:xfrm>
            <a:off x="2024061" y="574070"/>
            <a:ext cx="920053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800" b="1" dirty="0">
                <a:latin typeface="Berlin Sans FB Demi" pitchFamily="34" charset="0"/>
                <a:cs typeface="Arial" charset="0"/>
              </a:rPr>
              <a:t> </a:t>
            </a:r>
          </a:p>
          <a:p>
            <a:pPr algn="ctr">
              <a:defRPr/>
            </a:pPr>
            <a:r>
              <a:rPr lang="pt-BR" sz="4800" b="1" dirty="0">
                <a:latin typeface="Berlin Sans FB Demi" pitchFamily="34" charset="0"/>
                <a:cs typeface="Arial" charset="0"/>
              </a:rPr>
              <a:t> (Vamos nos concentrar nestes)</a:t>
            </a:r>
            <a:r>
              <a:rPr lang="pt-BR" sz="4800" dirty="0">
                <a:latin typeface="Berlin Sans FB Demi" pitchFamily="34" charset="0"/>
                <a:cs typeface="Arial" charset="0"/>
              </a:rPr>
              <a:t> </a:t>
            </a:r>
            <a:endParaRPr lang="pt-BR" sz="4800" b="1" dirty="0">
              <a:latin typeface="Berlin Sans FB Demi" pitchFamily="34" charset="0"/>
              <a:cs typeface="Arial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FE2D2-58D6-4F58-8812-3CC996601DD8}" type="slidenum">
              <a:rPr lang="pt-BR" altLang="pt-BR" smtClean="0"/>
              <a:pPr/>
              <a:t>20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62778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>
            <a:spLocks noChangeArrowheads="1"/>
          </p:cNvSpPr>
          <p:nvPr/>
        </p:nvSpPr>
        <p:spPr bwMode="auto">
          <a:xfrm>
            <a:off x="1524000" y="730250"/>
            <a:ext cx="91440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400" b="1" dirty="0">
                <a:latin typeface="Berlin Sans FB Demi" pitchFamily="34" charset="0"/>
                <a:cs typeface="Arial" charset="0"/>
              </a:rPr>
              <a:t> ÉMILE DURKHEIM (1858 – 1917)</a:t>
            </a:r>
          </a:p>
        </p:txBody>
      </p:sp>
      <p:sp>
        <p:nvSpPr>
          <p:cNvPr id="21509" name="Retângulo 6"/>
          <p:cNvSpPr>
            <a:spLocks noChangeArrowheads="1"/>
          </p:cNvSpPr>
          <p:nvPr/>
        </p:nvSpPr>
        <p:spPr bwMode="auto">
          <a:xfrm>
            <a:off x="7445375" y="6059489"/>
            <a:ext cx="31432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100" b="1"/>
              <a:t>Fonte/imagem: </a:t>
            </a:r>
            <a:r>
              <a:rPr lang="pt-BR" altLang="pt-BR" sz="1100"/>
              <a:t>davidemiledurkheim.blogspot.com </a:t>
            </a:r>
          </a:p>
        </p:txBody>
      </p:sp>
      <p:pic>
        <p:nvPicPr>
          <p:cNvPr id="215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88" y="1500188"/>
            <a:ext cx="3357562" cy="454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CaixaDeTexto 8"/>
          <p:cNvSpPr txBox="1">
            <a:spLocks noChangeArrowheads="1"/>
          </p:cNvSpPr>
          <p:nvPr/>
        </p:nvSpPr>
        <p:spPr bwMode="auto">
          <a:xfrm>
            <a:off x="350730" y="1527175"/>
            <a:ext cx="6602522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2400" dirty="0">
                <a:latin typeface="Berlin Sans FB" panose="020E0602020502020306" pitchFamily="34" charset="0"/>
              </a:rPr>
              <a:t>Foi o </a:t>
            </a:r>
            <a:r>
              <a:rPr lang="pt-BR" sz="2400" i="1" dirty="0">
                <a:solidFill>
                  <a:srgbClr val="009242"/>
                </a:solidFill>
                <a:latin typeface="Berlin Sans FB" panose="020E0602020502020306" pitchFamily="34" charset="0"/>
              </a:rPr>
              <a:t>fundador da Escola Francesa de Sociologia</a:t>
            </a:r>
            <a:r>
              <a:rPr lang="pt-BR" sz="2400" dirty="0">
                <a:latin typeface="Berlin Sans FB" panose="020E0602020502020306" pitchFamily="34" charset="0"/>
              </a:rPr>
              <a:t>.</a:t>
            </a:r>
          </a:p>
          <a:p>
            <a:pPr algn="just">
              <a:defRPr/>
            </a:pPr>
            <a:endParaRPr lang="pt-BR" sz="2400" dirty="0">
              <a:latin typeface="Berlin Sans FB" panose="020E0602020502020306" pitchFamily="34" charset="0"/>
            </a:endParaRPr>
          </a:p>
          <a:p>
            <a:pPr algn="just">
              <a:defRPr/>
            </a:pPr>
            <a:r>
              <a:rPr lang="pt-BR" sz="2400" dirty="0">
                <a:latin typeface="Berlin Sans FB" panose="020E0602020502020306" pitchFamily="34" charset="0"/>
              </a:rPr>
              <a:t>Para ele </a:t>
            </a:r>
            <a:r>
              <a:rPr lang="pt-BR" sz="2400" i="1" dirty="0">
                <a:solidFill>
                  <a:srgbClr val="009242"/>
                </a:solidFill>
                <a:latin typeface="Berlin Sans FB" panose="020E0602020502020306" pitchFamily="34" charset="0"/>
              </a:rPr>
              <a:t>a Sociedade sempre está acima dos indivíduos </a:t>
            </a:r>
            <a:r>
              <a:rPr lang="pt-BR" sz="2400" dirty="0">
                <a:latin typeface="Berlin Sans FB" panose="020E0602020502020306" pitchFamily="34" charset="0"/>
              </a:rPr>
              <a:t>dispondo de certas regras, normas, costumes e leis. Estas se solidificam em </a:t>
            </a:r>
            <a:r>
              <a:rPr lang="pt-BR" sz="2400" i="1" dirty="0">
                <a:solidFill>
                  <a:srgbClr val="009242"/>
                </a:solidFill>
                <a:latin typeface="Berlin Sans FB" panose="020E0602020502020306" pitchFamily="34" charset="0"/>
              </a:rPr>
              <a:t>instituições sociais </a:t>
            </a:r>
            <a:r>
              <a:rPr lang="pt-BR" sz="2400" dirty="0">
                <a:latin typeface="Berlin Sans FB" panose="020E0602020502020306" pitchFamily="34" charset="0"/>
              </a:rPr>
              <a:t>e são a base da sociedade.</a:t>
            </a:r>
          </a:p>
          <a:p>
            <a:pPr algn="just">
              <a:defRPr/>
            </a:pPr>
            <a:endParaRPr lang="pt-BR" sz="2400" dirty="0">
              <a:latin typeface="Berlin Sans FB" panose="020E0602020502020306" pitchFamily="34" charset="0"/>
            </a:endParaRPr>
          </a:p>
          <a:p>
            <a:pPr algn="just">
              <a:defRPr/>
            </a:pPr>
            <a:r>
              <a:rPr lang="pt-BR" sz="2400" dirty="0">
                <a:latin typeface="Berlin Sans FB" panose="020E0602020502020306" pitchFamily="34" charset="0"/>
              </a:rPr>
              <a:t>Durkheim enfatiza que a necessidade da </a:t>
            </a:r>
            <a:r>
              <a:rPr lang="pt-BR" sz="2400" i="1" dirty="0">
                <a:solidFill>
                  <a:srgbClr val="009242"/>
                </a:solidFill>
                <a:latin typeface="Berlin Sans FB" panose="020E0602020502020306" pitchFamily="34" charset="0"/>
              </a:rPr>
              <a:t>coesão</a:t>
            </a:r>
            <a:r>
              <a:rPr lang="pt-BR" sz="2400" dirty="0">
                <a:latin typeface="Berlin Sans FB" panose="020E0602020502020306" pitchFamily="34" charset="0"/>
              </a:rPr>
              <a:t> e da </a:t>
            </a:r>
            <a:r>
              <a:rPr lang="pt-BR" sz="2400" i="1" dirty="0">
                <a:solidFill>
                  <a:srgbClr val="009242"/>
                </a:solidFill>
                <a:latin typeface="Berlin Sans FB" panose="020E0602020502020306" pitchFamily="34" charset="0"/>
              </a:rPr>
              <a:t>integração</a:t>
            </a:r>
            <a:r>
              <a:rPr lang="pt-BR" sz="2400" dirty="0">
                <a:latin typeface="Berlin Sans FB" panose="020E0602020502020306" pitchFamily="34" charset="0"/>
              </a:rPr>
              <a:t> para a sociedade se manter.</a:t>
            </a:r>
          </a:p>
          <a:p>
            <a:pPr algn="just">
              <a:defRPr/>
            </a:pPr>
            <a:endParaRPr lang="pt-BR" sz="2400" dirty="0">
              <a:latin typeface="Berlin Sans FB" panose="020E0602020502020306" pitchFamily="34" charset="0"/>
            </a:endParaRPr>
          </a:p>
          <a:p>
            <a:pPr algn="just">
              <a:defRPr/>
            </a:pPr>
            <a:r>
              <a:rPr lang="pt-BR" sz="2400" dirty="0">
                <a:latin typeface="Berlin Sans FB" panose="020E0602020502020306" pitchFamily="34" charset="0"/>
              </a:rPr>
              <a:t>Para ele a força da </a:t>
            </a:r>
            <a:r>
              <a:rPr lang="pt-BR" sz="2400" i="1" dirty="0">
                <a:solidFill>
                  <a:srgbClr val="009242"/>
                </a:solidFill>
                <a:latin typeface="Berlin Sans FB" panose="020E0602020502020306" pitchFamily="34" charset="0"/>
              </a:rPr>
              <a:t>Sociedade</a:t>
            </a:r>
            <a:r>
              <a:rPr lang="pt-BR" sz="2400" dirty="0">
                <a:latin typeface="Berlin Sans FB" panose="020E0602020502020306" pitchFamily="34" charset="0"/>
              </a:rPr>
              <a:t> está na </a:t>
            </a:r>
            <a:r>
              <a:rPr lang="pt-BR" sz="2400" i="1" dirty="0">
                <a:solidFill>
                  <a:srgbClr val="009242"/>
                </a:solidFill>
                <a:latin typeface="Berlin Sans FB" panose="020E0602020502020306" pitchFamily="34" charset="0"/>
              </a:rPr>
              <a:t>herança</a:t>
            </a:r>
            <a:r>
              <a:rPr lang="pt-BR" sz="2400" dirty="0">
                <a:latin typeface="Berlin Sans FB" panose="020E0602020502020306" pitchFamily="34" charset="0"/>
              </a:rPr>
              <a:t> transmitida, por meio da </a:t>
            </a:r>
            <a:r>
              <a:rPr lang="pt-BR" sz="2400" i="1" dirty="0">
                <a:solidFill>
                  <a:srgbClr val="009242"/>
                </a:solidFill>
                <a:latin typeface="Berlin Sans FB" panose="020E0602020502020306" pitchFamily="34" charset="0"/>
              </a:rPr>
              <a:t>educação</a:t>
            </a:r>
            <a:r>
              <a:rPr lang="pt-BR" sz="2400" dirty="0">
                <a:latin typeface="Berlin Sans FB" panose="020E0602020502020306" pitchFamily="34" charset="0"/>
              </a:rPr>
              <a:t>,  às gerações futuras.  </a:t>
            </a:r>
          </a:p>
        </p:txBody>
      </p:sp>
      <p:sp>
        <p:nvSpPr>
          <p:cNvPr id="2" name="Retângulo 8"/>
          <p:cNvSpPr>
            <a:spLocks noChangeArrowheads="1"/>
          </p:cNvSpPr>
          <p:nvPr/>
        </p:nvSpPr>
        <p:spPr bwMode="auto">
          <a:xfrm>
            <a:off x="3667126" y="6438901"/>
            <a:ext cx="7000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1200" b="1">
                <a:solidFill>
                  <a:schemeClr val="bg1"/>
                </a:solidFill>
              </a:rPr>
              <a:t>Fonte/texto: </a:t>
            </a:r>
            <a:r>
              <a:rPr lang="pt-BR" altLang="pt-BR" sz="1200">
                <a:solidFill>
                  <a:schemeClr val="bg1"/>
                </a:solidFill>
              </a:rPr>
              <a:t>TOMAZI, N. D. </a:t>
            </a:r>
            <a:r>
              <a:rPr lang="pt-BR" altLang="pt-BR" sz="1200" b="1">
                <a:solidFill>
                  <a:schemeClr val="bg1"/>
                </a:solidFill>
              </a:rPr>
              <a:t>Sociologia para o Ensino médio.</a:t>
            </a:r>
            <a:r>
              <a:rPr lang="pt-BR" altLang="pt-BR" sz="1200">
                <a:solidFill>
                  <a:schemeClr val="bg1"/>
                </a:solidFill>
              </a:rPr>
              <a:t> Volume único -  3. ed. – São Paulo: Saraiva, 2013.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FE2D2-58D6-4F58-8812-3CC996601DD8}" type="slidenum">
              <a:rPr lang="pt-BR" altLang="pt-BR" smtClean="0"/>
              <a:pPr/>
              <a:t>21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81514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>
            <a:spLocks noChangeArrowheads="1"/>
          </p:cNvSpPr>
          <p:nvPr/>
        </p:nvSpPr>
        <p:spPr bwMode="auto">
          <a:xfrm>
            <a:off x="1881188" y="779463"/>
            <a:ext cx="850106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600" b="1" dirty="0">
                <a:latin typeface="Berlin Sans FB Demi" pitchFamily="34" charset="0"/>
                <a:cs typeface="Arial" charset="0"/>
              </a:rPr>
              <a:t> DURKHEIM e as INSTITUIÇÕES SOCIAIS</a:t>
            </a:r>
          </a:p>
        </p:txBody>
      </p:sp>
      <p:sp>
        <p:nvSpPr>
          <p:cNvPr id="22535" name="CaixaDeTexto 10"/>
          <p:cNvSpPr txBox="1">
            <a:spLocks noChangeArrowheads="1"/>
          </p:cNvSpPr>
          <p:nvPr/>
        </p:nvSpPr>
        <p:spPr bwMode="auto">
          <a:xfrm>
            <a:off x="4947576" y="5154019"/>
            <a:ext cx="610038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000" dirty="0">
                <a:latin typeface="Berlin Sans FB" panose="020E0602020502020306" pitchFamily="34" charset="0"/>
              </a:rPr>
              <a:t>Para ele a ausência das instituições ou a fragilidade das mesmas gera o conflito social e caracteriza o estado de </a:t>
            </a:r>
            <a:r>
              <a:rPr lang="pt-BR" altLang="pt-BR" sz="2000" i="1" dirty="0">
                <a:solidFill>
                  <a:srgbClr val="7030A0"/>
                </a:solidFill>
                <a:latin typeface="Berlin Sans FB" panose="020E0602020502020306" pitchFamily="34" charset="0"/>
              </a:rPr>
              <a:t>anomia</a:t>
            </a:r>
            <a:r>
              <a:rPr lang="pt-BR" altLang="pt-BR" sz="20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22536" name="CaixaDeTexto 11"/>
          <p:cNvSpPr txBox="1">
            <a:spLocks noChangeArrowheads="1"/>
          </p:cNvSpPr>
          <p:nvPr/>
        </p:nvSpPr>
        <p:spPr bwMode="auto">
          <a:xfrm>
            <a:off x="4947576" y="1906588"/>
            <a:ext cx="5220364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dirty="0">
                <a:latin typeface="Berlin Sans FB" panose="020E0602020502020306" pitchFamily="34" charset="0"/>
              </a:rPr>
              <a:t>FAMÍLIA;</a:t>
            </a:r>
          </a:p>
          <a:p>
            <a:pPr algn="just" eaLnBrk="1" hangingPunct="1"/>
            <a:r>
              <a:rPr lang="pt-BR" altLang="pt-BR" sz="2400" dirty="0">
                <a:latin typeface="Berlin Sans FB" panose="020E0602020502020306" pitchFamily="34" charset="0"/>
              </a:rPr>
              <a:t>ESCOLA (EDUCAÇÃO);</a:t>
            </a:r>
          </a:p>
          <a:p>
            <a:pPr algn="just" eaLnBrk="1" hangingPunct="1"/>
            <a:r>
              <a:rPr lang="pt-BR" altLang="pt-BR" sz="2400" dirty="0">
                <a:latin typeface="Berlin Sans FB" panose="020E0602020502020306" pitchFamily="34" charset="0"/>
              </a:rPr>
              <a:t>ESTADO;</a:t>
            </a:r>
          </a:p>
          <a:p>
            <a:pPr algn="just" eaLnBrk="1" hangingPunct="1"/>
            <a:r>
              <a:rPr lang="pt-BR" altLang="pt-BR" sz="2400" dirty="0">
                <a:latin typeface="Berlin Sans FB" panose="020E0602020502020306" pitchFamily="34" charset="0"/>
              </a:rPr>
              <a:t>RELIGIÃO;</a:t>
            </a:r>
          </a:p>
          <a:p>
            <a:pPr algn="just" eaLnBrk="1" hangingPunct="1"/>
            <a:endParaRPr lang="pt-BR" altLang="pt-BR" sz="2400" dirty="0">
              <a:latin typeface="Berlin Sans FB" panose="020E0602020502020306" pitchFamily="34" charset="0"/>
            </a:endParaRPr>
          </a:p>
          <a:p>
            <a:pPr algn="just" eaLnBrk="1" hangingPunct="1"/>
            <a:r>
              <a:rPr lang="pt-BR" altLang="pt-BR" sz="2400" dirty="0">
                <a:latin typeface="Berlin Sans FB" panose="020E0602020502020306" pitchFamily="34" charset="0"/>
              </a:rPr>
              <a:t>São, segundo Durkheim, as </a:t>
            </a:r>
            <a:r>
              <a:rPr lang="pt-BR" altLang="pt-BR" sz="2400" i="1" dirty="0">
                <a:solidFill>
                  <a:srgbClr val="7030A0"/>
                </a:solidFill>
                <a:latin typeface="Berlin Sans FB" panose="020E0602020502020306" pitchFamily="34" charset="0"/>
              </a:rPr>
              <a:t>instituições sociais </a:t>
            </a:r>
            <a:r>
              <a:rPr lang="pt-BR" altLang="pt-BR" sz="2400" dirty="0">
                <a:latin typeface="Berlin Sans FB" panose="020E0602020502020306" pitchFamily="34" charset="0"/>
              </a:rPr>
              <a:t>que reúnem os </a:t>
            </a:r>
            <a:r>
              <a:rPr lang="pt-BR" altLang="pt-BR" sz="2400" i="1" dirty="0">
                <a:solidFill>
                  <a:srgbClr val="7030A0"/>
                </a:solidFill>
                <a:latin typeface="Berlin Sans FB" panose="020E0602020502020306" pitchFamily="34" charset="0"/>
              </a:rPr>
              <a:t>elementos básicos e essenciais de uma sociedade</a:t>
            </a:r>
            <a:r>
              <a:rPr lang="pt-BR" altLang="pt-BR" sz="2400" dirty="0">
                <a:latin typeface="Berlin Sans FB" panose="020E0602020502020306" pitchFamily="34" charset="0"/>
              </a:rPr>
              <a:t>.</a:t>
            </a:r>
          </a:p>
        </p:txBody>
      </p:sp>
      <p:grpSp>
        <p:nvGrpSpPr>
          <p:cNvPr id="22537" name="Grupo 16"/>
          <p:cNvGrpSpPr>
            <a:grpSpLocks/>
          </p:cNvGrpSpPr>
          <p:nvPr/>
        </p:nvGrpSpPr>
        <p:grpSpPr bwMode="auto">
          <a:xfrm>
            <a:off x="193896" y="1643065"/>
            <a:ext cx="4328000" cy="3680498"/>
            <a:chOff x="142875" y="1643081"/>
            <a:chExt cx="4357687" cy="4522570"/>
          </a:xfrm>
        </p:grpSpPr>
        <p:pic>
          <p:nvPicPr>
            <p:cNvPr id="22539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312" y="1643081"/>
              <a:ext cx="4286249" cy="428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40" name="Retângulo 9"/>
            <p:cNvSpPr>
              <a:spLocks noChangeArrowheads="1"/>
            </p:cNvSpPr>
            <p:nvPr/>
          </p:nvSpPr>
          <p:spPr bwMode="auto">
            <a:xfrm>
              <a:off x="142875" y="5857875"/>
              <a:ext cx="3521412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1400" b="1"/>
                <a:t>Fonte/imagem: </a:t>
              </a:r>
              <a:r>
                <a:rPr lang="pt-BR" altLang="pt-BR" sz="1400">
                  <a:hlinkClick r:id="rId3"/>
                </a:rPr>
                <a:t>www.cafecomsociologia.com</a:t>
              </a:r>
              <a:r>
                <a:rPr lang="pt-BR" altLang="pt-BR" sz="1400"/>
                <a:t> </a:t>
              </a:r>
            </a:p>
          </p:txBody>
        </p:sp>
        <p:sp>
          <p:nvSpPr>
            <p:cNvPr id="22541" name="CaixaDeTexto 12"/>
            <p:cNvSpPr txBox="1">
              <a:spLocks noChangeArrowheads="1"/>
            </p:cNvSpPr>
            <p:nvPr/>
          </p:nvSpPr>
          <p:spPr bwMode="auto">
            <a:xfrm>
              <a:off x="2571736" y="1857364"/>
              <a:ext cx="1071570" cy="3693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BR" altLang="pt-BR" b="1"/>
                <a:t>Família </a:t>
              </a:r>
            </a:p>
          </p:txBody>
        </p:sp>
        <p:sp>
          <p:nvSpPr>
            <p:cNvPr id="22542" name="CaixaDeTexto 13"/>
            <p:cNvSpPr txBox="1">
              <a:spLocks noChangeArrowheads="1"/>
            </p:cNvSpPr>
            <p:nvPr/>
          </p:nvSpPr>
          <p:spPr bwMode="auto">
            <a:xfrm>
              <a:off x="571472" y="2357430"/>
              <a:ext cx="1000132" cy="369332"/>
            </a:xfrm>
            <a:prstGeom prst="rect">
              <a:avLst/>
            </a:prstGeom>
            <a:solidFill>
              <a:srgbClr val="77E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BR" altLang="pt-BR" b="1"/>
                <a:t>Escola </a:t>
              </a:r>
            </a:p>
          </p:txBody>
        </p:sp>
        <p:sp>
          <p:nvSpPr>
            <p:cNvPr id="22543" name="CaixaDeTexto 14"/>
            <p:cNvSpPr txBox="1">
              <a:spLocks noChangeArrowheads="1"/>
            </p:cNvSpPr>
            <p:nvPr/>
          </p:nvSpPr>
          <p:spPr bwMode="auto">
            <a:xfrm>
              <a:off x="928662" y="4774180"/>
              <a:ext cx="1071570" cy="369332"/>
            </a:xfrm>
            <a:prstGeom prst="rect">
              <a:avLst/>
            </a:prstGeom>
            <a:solidFill>
              <a:srgbClr val="2BE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BR" altLang="pt-BR" b="1"/>
                <a:t>Religião </a:t>
              </a:r>
            </a:p>
          </p:txBody>
        </p:sp>
        <p:sp>
          <p:nvSpPr>
            <p:cNvPr id="22544" name="CaixaDeTexto 15"/>
            <p:cNvSpPr txBox="1">
              <a:spLocks noChangeArrowheads="1"/>
            </p:cNvSpPr>
            <p:nvPr/>
          </p:nvSpPr>
          <p:spPr bwMode="auto">
            <a:xfrm>
              <a:off x="3571868" y="4429132"/>
              <a:ext cx="928694" cy="369332"/>
            </a:xfrm>
            <a:prstGeom prst="rect">
              <a:avLst/>
            </a:prstGeom>
            <a:solidFill>
              <a:srgbClr val="FF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BR" altLang="pt-BR" b="1"/>
                <a:t>Estado </a:t>
              </a:r>
            </a:p>
          </p:txBody>
        </p:sp>
      </p:grpSp>
      <p:sp>
        <p:nvSpPr>
          <p:cNvPr id="22538" name="Retângulo 8"/>
          <p:cNvSpPr>
            <a:spLocks noChangeArrowheads="1"/>
          </p:cNvSpPr>
          <p:nvPr/>
        </p:nvSpPr>
        <p:spPr bwMode="auto">
          <a:xfrm>
            <a:off x="3667126" y="6429376"/>
            <a:ext cx="7000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1200" b="1">
                <a:solidFill>
                  <a:schemeClr val="bg1"/>
                </a:solidFill>
              </a:rPr>
              <a:t>Fonte/texto: </a:t>
            </a:r>
            <a:r>
              <a:rPr lang="pt-BR" altLang="pt-BR" sz="1200">
                <a:solidFill>
                  <a:schemeClr val="bg1"/>
                </a:solidFill>
              </a:rPr>
              <a:t>TOMAZI, N. D. </a:t>
            </a:r>
            <a:r>
              <a:rPr lang="pt-BR" altLang="pt-BR" sz="1200" b="1">
                <a:solidFill>
                  <a:schemeClr val="bg1"/>
                </a:solidFill>
              </a:rPr>
              <a:t>Sociologia para o Ensino médio.</a:t>
            </a:r>
            <a:r>
              <a:rPr lang="pt-BR" altLang="pt-BR" sz="1200">
                <a:solidFill>
                  <a:schemeClr val="bg1"/>
                </a:solidFill>
              </a:rPr>
              <a:t> Volume único -  3. ed. – São Paulo: Saraiva, 2013.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77027-2856-4DA9-A871-A4166CFD7385}" type="slidenum">
              <a:rPr lang="pt-BR" altLang="pt-BR" smtClean="0"/>
              <a:pPr/>
              <a:t>22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68979778"/>
      </p:ext>
    </p:extLst>
  </p:cSld>
  <p:clrMapOvr>
    <a:masterClrMapping/>
  </p:clrMapOvr>
  <p:transition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tângulo 14"/>
          <p:cNvSpPr>
            <a:spLocks noChangeArrowheads="1"/>
          </p:cNvSpPr>
          <p:nvPr/>
        </p:nvSpPr>
        <p:spPr bwMode="auto">
          <a:xfrm>
            <a:off x="3667126" y="6438901"/>
            <a:ext cx="7000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1200" b="1">
                <a:solidFill>
                  <a:schemeClr val="bg1"/>
                </a:solidFill>
              </a:rPr>
              <a:t>Fonte/texto: </a:t>
            </a:r>
            <a:r>
              <a:rPr lang="pt-BR" altLang="pt-BR" sz="1200">
                <a:solidFill>
                  <a:schemeClr val="bg1"/>
                </a:solidFill>
              </a:rPr>
              <a:t>TOMAZI, N. D. </a:t>
            </a:r>
            <a:r>
              <a:rPr lang="pt-BR" altLang="pt-BR" sz="1200" b="1">
                <a:solidFill>
                  <a:schemeClr val="bg1"/>
                </a:solidFill>
              </a:rPr>
              <a:t>Sociologia para o Ensino médio.</a:t>
            </a:r>
            <a:r>
              <a:rPr lang="pt-BR" altLang="pt-BR" sz="1200">
                <a:solidFill>
                  <a:schemeClr val="bg1"/>
                </a:solidFill>
              </a:rPr>
              <a:t> Volume único -  3. ed. – São Paulo: Saraiva, 2013.</a:t>
            </a:r>
          </a:p>
        </p:txBody>
      </p:sp>
      <p:sp>
        <p:nvSpPr>
          <p:cNvPr id="9" name="CaixaDeTexto 8"/>
          <p:cNvSpPr txBox="1">
            <a:spLocks noChangeArrowheads="1"/>
          </p:cNvSpPr>
          <p:nvPr/>
        </p:nvSpPr>
        <p:spPr bwMode="auto">
          <a:xfrm>
            <a:off x="1666876" y="854076"/>
            <a:ext cx="85010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000" b="1" dirty="0">
                <a:latin typeface="Berlin Sans FB Demi" pitchFamily="34" charset="0"/>
                <a:cs typeface="Arial" charset="0"/>
              </a:rPr>
              <a:t> DURKHEIM e os FATOS SOCIAIS</a:t>
            </a:r>
          </a:p>
        </p:txBody>
      </p:sp>
      <p:sp>
        <p:nvSpPr>
          <p:cNvPr id="23558" name="Retângulo 9"/>
          <p:cNvSpPr>
            <a:spLocks noChangeArrowheads="1"/>
          </p:cNvSpPr>
          <p:nvPr/>
        </p:nvSpPr>
        <p:spPr bwMode="auto">
          <a:xfrm>
            <a:off x="449307" y="1845374"/>
            <a:ext cx="11436263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pt-BR" altLang="pt-BR" sz="2400" i="1" dirty="0">
                <a:solidFill>
                  <a:srgbClr val="C00000"/>
                </a:solidFill>
                <a:latin typeface="Berlin Sans FB" panose="020E0602020502020306" pitchFamily="34" charset="0"/>
              </a:rPr>
              <a:t>Durkheim</a:t>
            </a:r>
            <a:r>
              <a:rPr lang="pt-BR" altLang="pt-BR" sz="2400" dirty="0">
                <a:latin typeface="Berlin Sans FB" panose="020E0602020502020306" pitchFamily="34" charset="0"/>
              </a:rPr>
              <a:t> também tem como objeto de estudo os </a:t>
            </a:r>
            <a:r>
              <a:rPr lang="pt-BR" altLang="pt-BR" sz="2400" i="1" dirty="0">
                <a:solidFill>
                  <a:srgbClr val="C00000"/>
                </a:solidFill>
                <a:latin typeface="Berlin Sans FB" panose="020E0602020502020306" pitchFamily="34" charset="0"/>
              </a:rPr>
              <a:t>fatos sociais</a:t>
            </a:r>
            <a:r>
              <a:rPr lang="pt-BR" altLang="pt-BR" sz="2400" dirty="0">
                <a:latin typeface="Berlin Sans FB" panose="020E0602020502020306" pitchFamily="34" charset="0"/>
              </a:rPr>
              <a:t>. Ele considera </a:t>
            </a:r>
            <a:r>
              <a:rPr lang="pt-BR" altLang="pt-BR" sz="2400" i="1" dirty="0">
                <a:solidFill>
                  <a:srgbClr val="C00000"/>
                </a:solidFill>
                <a:latin typeface="Berlin Sans FB" panose="020E0602020502020306" pitchFamily="34" charset="0"/>
              </a:rPr>
              <a:t>a socialização um fato social amplo</a:t>
            </a:r>
            <a:r>
              <a:rPr lang="pt-BR" altLang="pt-BR" sz="2400" dirty="0">
                <a:latin typeface="Berlin Sans FB" panose="020E0602020502020306" pitchFamily="34" charset="0"/>
              </a:rPr>
              <a:t>. E revela que os fatos sociais têm </a:t>
            </a:r>
            <a:r>
              <a:rPr lang="pt-BR" altLang="pt-BR" sz="2400" i="1" dirty="0">
                <a:solidFill>
                  <a:srgbClr val="C00000"/>
                </a:solidFill>
                <a:latin typeface="Berlin Sans FB" panose="020E0602020502020306" pitchFamily="34" charset="0"/>
              </a:rPr>
              <a:t>três características </a:t>
            </a:r>
            <a:r>
              <a:rPr lang="pt-BR" altLang="pt-BR" sz="2400" dirty="0">
                <a:latin typeface="Berlin Sans FB" panose="020E0602020502020306" pitchFamily="34" charset="0"/>
              </a:rPr>
              <a:t>fundamentais: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666876" y="4598989"/>
            <a:ext cx="8291316" cy="1200329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defRPr/>
            </a:pPr>
            <a:r>
              <a:rPr lang="pt-B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</a:rPr>
              <a:t>Coerção: </a:t>
            </a:r>
            <a:r>
              <a:rPr lang="pt-BR" sz="2000" b="1" dirty="0"/>
              <a:t>exercem força sobre os indivíduos, levando-os a conformar-se às regras da sociedade em que vivem, independentemente  de sua vontade e escolha. O grau de coerção de um fato social pode ser identificado pelas sanções sociais que ele provoca. 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164921" y="3055938"/>
            <a:ext cx="4288142" cy="10156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</a:rPr>
              <a:t>Exterioridade: </a:t>
            </a:r>
            <a:r>
              <a:rPr lang="pt-BR" sz="2000" b="1" dirty="0"/>
              <a:t>existem e atuam sobre os indivíduos independentemente de sua vontade ou adesão consciente.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167439" y="3168650"/>
            <a:ext cx="5394084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defRPr/>
            </a:pPr>
            <a:r>
              <a:rPr lang="pt-BR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</a:rPr>
              <a:t>Generalidade: </a:t>
            </a:r>
            <a:r>
              <a:rPr lang="pt-BR" sz="2000" b="1" dirty="0"/>
              <a:t>é social todo fato que é geral. Isto é, que se repete em todos os indivíduos ou, pelo menos, na maioria deles.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77027-2856-4DA9-A871-A4166CFD7385}" type="slidenum">
              <a:rPr lang="pt-BR" altLang="pt-BR" smtClean="0"/>
              <a:pPr/>
              <a:t>23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19050990"/>
      </p:ext>
    </p:extLst>
  </p:cSld>
  <p:clrMapOvr>
    <a:masterClrMapping/>
  </p:clrMapOvr>
  <p:transition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>
            <a:spLocks noChangeArrowheads="1"/>
          </p:cNvSpPr>
          <p:nvPr/>
        </p:nvSpPr>
        <p:spPr bwMode="auto">
          <a:xfrm>
            <a:off x="2012483" y="295326"/>
            <a:ext cx="85010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600" b="1" dirty="0">
                <a:latin typeface="Berlin Sans FB Demi" pitchFamily="34" charset="0"/>
                <a:cs typeface="Arial" charset="0"/>
              </a:rPr>
              <a:t> DURKHEIM e a SOLIDARIEDADE</a:t>
            </a:r>
          </a:p>
        </p:txBody>
      </p:sp>
      <p:sp>
        <p:nvSpPr>
          <p:cNvPr id="24581" name="CaixaDeTexto 6"/>
          <p:cNvSpPr txBox="1">
            <a:spLocks noChangeArrowheads="1"/>
          </p:cNvSpPr>
          <p:nvPr/>
        </p:nvSpPr>
        <p:spPr bwMode="auto">
          <a:xfrm>
            <a:off x="488516" y="1008114"/>
            <a:ext cx="11548996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dirty="0">
                <a:latin typeface="Berlin Sans FB" panose="020E0602020502020306" pitchFamily="34" charset="0"/>
              </a:rPr>
              <a:t>Ao analisar a Sociedade industrial do século XIX, DURKHEIM percebeu que:</a:t>
            </a:r>
          </a:p>
          <a:p>
            <a:pPr eaLnBrk="1" hangingPunct="1"/>
            <a:endParaRPr lang="pt-BR" altLang="pt-BR" sz="2400" dirty="0">
              <a:latin typeface="Berlin Sans FB" panose="020E0602020502020306" pitchFamily="34" charset="0"/>
            </a:endParaRPr>
          </a:p>
          <a:p>
            <a:pPr algn="just" eaLnBrk="1" hangingPunct="1"/>
            <a:r>
              <a:rPr lang="pt-BR" altLang="pt-BR" sz="2400" i="1" dirty="0">
                <a:solidFill>
                  <a:srgbClr val="0070C0"/>
                </a:solidFill>
                <a:latin typeface="Berlin Sans FB" panose="020E0602020502020306" pitchFamily="34" charset="0"/>
              </a:rPr>
              <a:t>“os laços que prenderiam os indivíduos uns aos outros nas mais diferentes sociedades seriam dados pela SOLIDARIEDADE SOCIAL, sem a qual não haveria uma vida social”</a:t>
            </a:r>
          </a:p>
          <a:p>
            <a:pPr eaLnBrk="1" hangingPunct="1"/>
            <a:endParaRPr lang="pt-BR" altLang="pt-BR" sz="2400" dirty="0">
              <a:latin typeface="Berlin Sans FB" panose="020E0602020502020306" pitchFamily="34" charset="0"/>
            </a:endParaRPr>
          </a:p>
          <a:p>
            <a:pPr eaLnBrk="1" hangingPunct="1"/>
            <a:r>
              <a:rPr lang="pt-BR" altLang="pt-BR" sz="2400" dirty="0">
                <a:latin typeface="Berlin Sans FB" panose="020E0602020502020306" pitchFamily="34" charset="0"/>
              </a:rPr>
              <a:t>A Solidariedade Social é observada por Durkheim da seguinte maneira:</a:t>
            </a:r>
          </a:p>
        </p:txBody>
      </p:sp>
      <p:sp>
        <p:nvSpPr>
          <p:cNvPr id="24582" name="Retângulo 7"/>
          <p:cNvSpPr>
            <a:spLocks noChangeArrowheads="1"/>
          </p:cNvSpPr>
          <p:nvPr/>
        </p:nvSpPr>
        <p:spPr bwMode="auto">
          <a:xfrm>
            <a:off x="3667126" y="6438901"/>
            <a:ext cx="67865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200" b="1">
                <a:solidFill>
                  <a:schemeClr val="bg1"/>
                </a:solidFill>
              </a:rPr>
              <a:t>Fonte/texto:</a:t>
            </a:r>
            <a:r>
              <a:rPr lang="pt-BR" altLang="pt-BR" sz="1200">
                <a:solidFill>
                  <a:schemeClr val="bg1"/>
                </a:solidFill>
              </a:rPr>
              <a:t>http://www.brasilescola.com/sociologia/Emile-durkheim-os-tipos-solidariedade-social.htm</a:t>
            </a:r>
          </a:p>
        </p:txBody>
      </p:sp>
      <p:sp>
        <p:nvSpPr>
          <p:cNvPr id="9" name="Retângulo 8"/>
          <p:cNvSpPr/>
          <p:nvPr/>
        </p:nvSpPr>
        <p:spPr>
          <a:xfrm>
            <a:off x="488517" y="3500438"/>
            <a:ext cx="4964548" cy="2554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b="1" dirty="0"/>
              <a:t>Solidariedade MECÂNICA:  </a:t>
            </a:r>
            <a:r>
              <a:rPr lang="pt-BR" sz="2000" b="1" dirty="0">
                <a:solidFill>
                  <a:schemeClr val="tx1"/>
                </a:solidFill>
              </a:rPr>
              <a:t>(Consciência coletiva prevalece sobre a consciência individual)</a:t>
            </a:r>
            <a:endParaRPr lang="pt-BR" sz="2000" b="1" i="1" dirty="0">
              <a:solidFill>
                <a:schemeClr val="tx1"/>
              </a:solidFill>
            </a:endParaRPr>
          </a:p>
          <a:p>
            <a:pPr algn="just">
              <a:defRPr/>
            </a:pPr>
            <a:r>
              <a:rPr lang="pt-BR" sz="2000" b="1" dirty="0"/>
              <a:t>depende da extensão da vida social que a consciência coletiva (ou comum) alcança. Quanto mais forte a consciência coletiva, maior a intensidade da solidariedade mecânica. </a:t>
            </a:r>
            <a:r>
              <a:rPr lang="pt-BR" sz="2000" b="1" i="1" dirty="0">
                <a:solidFill>
                  <a:schemeClr val="tx1"/>
                </a:solidFill>
              </a:rPr>
              <a:t>Identidade Coletiva.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595939" y="3500439"/>
            <a:ext cx="5671617" cy="27810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pt-BR" sz="2000" b="1" dirty="0"/>
              <a:t>Solidariedade ORGÂNICA:</a:t>
            </a:r>
          </a:p>
          <a:p>
            <a:pPr algn="ctr">
              <a:lnSpc>
                <a:spcPct val="110000"/>
              </a:lnSpc>
              <a:defRPr/>
            </a:pPr>
            <a:r>
              <a:rPr lang="pt-BR" sz="2000" b="1" dirty="0">
                <a:solidFill>
                  <a:schemeClr val="tx1"/>
                </a:solidFill>
              </a:rPr>
              <a:t>(Consciência individual prevalece sobre a consciência coletiva)</a:t>
            </a:r>
          </a:p>
          <a:p>
            <a:pPr algn="just">
              <a:lnSpc>
                <a:spcPct val="110000"/>
              </a:lnSpc>
              <a:defRPr/>
            </a:pPr>
            <a:r>
              <a:rPr lang="pt-BR" sz="2000" b="1" dirty="0"/>
              <a:t>processo de individualização dos membros da sociedade, os quais assumem funções específicas dentro da divisão do trabalho social. A função individual determina lugar do indivíduo na sociedade. </a:t>
            </a:r>
            <a:r>
              <a:rPr lang="pt-BR" sz="2000" b="1" i="1" dirty="0">
                <a:solidFill>
                  <a:schemeClr val="tx1"/>
                </a:solidFill>
              </a:rPr>
              <a:t>Identidade pessoal.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77027-2856-4DA9-A871-A4166CFD7385}" type="slidenum">
              <a:rPr lang="pt-BR" altLang="pt-BR" smtClean="0"/>
              <a:pPr/>
              <a:t>24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31058376"/>
      </p:ext>
    </p:extLst>
  </p:cSld>
  <p:clrMapOvr>
    <a:masterClrMapping/>
  </p:clrMapOvr>
  <p:transition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6" descr="http://www.akatu.org.br/Content/Akatu/Arquivos/image/04_09_27_sociedade_civ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064" y="2143125"/>
            <a:ext cx="36671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Retângulo 7"/>
          <p:cNvSpPr>
            <a:spLocks noChangeArrowheads="1"/>
          </p:cNvSpPr>
          <p:nvPr/>
        </p:nvSpPr>
        <p:spPr bwMode="auto">
          <a:xfrm rot="16200000">
            <a:off x="9050338" y="4524376"/>
            <a:ext cx="264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/>
              <a:t>Fonte/imagem:</a:t>
            </a:r>
            <a:r>
              <a:rPr lang="pt-BR" altLang="pt-BR" sz="1400"/>
              <a:t>www.akatu.org.br</a:t>
            </a:r>
          </a:p>
        </p:txBody>
      </p:sp>
      <p:sp>
        <p:nvSpPr>
          <p:cNvPr id="8" name="CaixaDeTexto 7"/>
          <p:cNvSpPr txBox="1">
            <a:spLocks noChangeArrowheads="1"/>
          </p:cNvSpPr>
          <p:nvPr/>
        </p:nvSpPr>
        <p:spPr bwMode="auto">
          <a:xfrm>
            <a:off x="477078" y="785813"/>
            <a:ext cx="99051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3600" b="1" dirty="0">
                <a:latin typeface="Berlin Sans FB Demi" pitchFamily="34" charset="0"/>
                <a:cs typeface="Arial" charset="0"/>
              </a:rPr>
              <a:t> DURKHEIM e a SOCIOLOGIA enquanto Ciência</a:t>
            </a:r>
          </a:p>
        </p:txBody>
      </p:sp>
      <p:sp>
        <p:nvSpPr>
          <p:cNvPr id="25607" name="Retângulo 8"/>
          <p:cNvSpPr>
            <a:spLocks noChangeArrowheads="1"/>
          </p:cNvSpPr>
          <p:nvPr/>
        </p:nvSpPr>
        <p:spPr bwMode="auto">
          <a:xfrm>
            <a:off x="187889" y="1989137"/>
            <a:ext cx="6286499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dirty="0">
                <a:latin typeface="Berlin Sans FB" panose="020E0602020502020306" pitchFamily="34" charset="0"/>
              </a:rPr>
              <a:t>Durkheim propôs </a:t>
            </a:r>
            <a:r>
              <a:rPr lang="pt-BR" altLang="pt-BR" sz="2400" i="1" dirty="0">
                <a:solidFill>
                  <a:srgbClr val="00B050"/>
                </a:solidFill>
                <a:latin typeface="Berlin Sans FB" panose="020E0602020502020306" pitchFamily="34" charset="0"/>
              </a:rPr>
              <a:t>um método para a Sociologia</a:t>
            </a:r>
            <a:r>
              <a:rPr lang="pt-BR" altLang="pt-BR" sz="2400" dirty="0">
                <a:latin typeface="Berlin Sans FB" panose="020E0602020502020306" pitchFamily="34" charset="0"/>
              </a:rPr>
              <a:t>, que consiste no conjunto de regras que o pesquisador deve seguir para realizar, de maneira correta, suas pesquisas. </a:t>
            </a:r>
          </a:p>
          <a:p>
            <a:pPr algn="just" eaLnBrk="1" hangingPunct="1"/>
            <a:endParaRPr lang="pt-BR" altLang="pt-BR" sz="2400" dirty="0">
              <a:latin typeface="Berlin Sans FB" panose="020E0602020502020306" pitchFamily="34" charset="0"/>
            </a:endParaRPr>
          </a:p>
          <a:p>
            <a:pPr algn="just" eaLnBrk="1" hangingPunct="1"/>
            <a:r>
              <a:rPr lang="pt-BR" altLang="pt-BR" sz="2400" dirty="0">
                <a:latin typeface="Berlin Sans FB" panose="020E0602020502020306" pitchFamily="34" charset="0"/>
              </a:rPr>
              <a:t>Este método enfatiza a posição de </a:t>
            </a:r>
            <a:r>
              <a:rPr lang="pt-BR" altLang="pt-BR" sz="2400" i="1" dirty="0">
                <a:solidFill>
                  <a:srgbClr val="00B050"/>
                </a:solidFill>
                <a:latin typeface="Berlin Sans FB" panose="020E0602020502020306" pitchFamily="34" charset="0"/>
              </a:rPr>
              <a:t>neutralidade e objetividade </a:t>
            </a:r>
            <a:r>
              <a:rPr lang="pt-BR" altLang="pt-BR" sz="2400" dirty="0">
                <a:latin typeface="Berlin Sans FB" panose="020E0602020502020306" pitchFamily="34" charset="0"/>
              </a:rPr>
              <a:t>que o pesquisador deve ter em relação à sociedade: ele deve descrever a realidade social, sem deixar que suas ideias e opiniões interfiram na observação dos fatos sociais.</a:t>
            </a:r>
          </a:p>
        </p:txBody>
      </p:sp>
      <p:sp>
        <p:nvSpPr>
          <p:cNvPr id="25608" name="Retângulo 9"/>
          <p:cNvSpPr>
            <a:spLocks noChangeArrowheads="1"/>
          </p:cNvSpPr>
          <p:nvPr/>
        </p:nvSpPr>
        <p:spPr bwMode="auto">
          <a:xfrm>
            <a:off x="4095750" y="6416676"/>
            <a:ext cx="6286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>
                <a:solidFill>
                  <a:schemeClr val="bg1"/>
                </a:solidFill>
              </a:rPr>
              <a:t>Fonte/texto:</a:t>
            </a:r>
            <a:r>
              <a:rPr lang="pt-BR" altLang="pt-BR" sz="1400">
                <a:solidFill>
                  <a:schemeClr val="bg1"/>
                </a:solidFill>
              </a:rPr>
              <a:t>http://www.mundociencia.com.br/sociologia/durkein.htm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77027-2856-4DA9-A871-A4166CFD7385}" type="slidenum">
              <a:rPr lang="pt-BR" altLang="pt-BR" smtClean="0"/>
              <a:pPr/>
              <a:t>25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48659475"/>
      </p:ext>
    </p:extLst>
  </p:cSld>
  <p:clrMapOvr>
    <a:masterClrMapping/>
  </p:clrMapOvr>
  <p:transition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>
            <a:spLocks noChangeArrowheads="1"/>
          </p:cNvSpPr>
          <p:nvPr/>
        </p:nvSpPr>
        <p:spPr bwMode="auto">
          <a:xfrm>
            <a:off x="1901610" y="38100"/>
            <a:ext cx="8501062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800" b="1" dirty="0">
                <a:latin typeface="Berlin Sans FB Demi" pitchFamily="34" charset="0"/>
                <a:cs typeface="Arial" charset="0"/>
              </a:rPr>
              <a:t> KARL MARX (1818-1889) </a:t>
            </a:r>
          </a:p>
        </p:txBody>
      </p:sp>
      <p:sp>
        <p:nvSpPr>
          <p:cNvPr id="14341" name="Retângulo 6"/>
          <p:cNvSpPr>
            <a:spLocks noChangeArrowheads="1"/>
          </p:cNvSpPr>
          <p:nvPr/>
        </p:nvSpPr>
        <p:spPr bwMode="auto">
          <a:xfrm>
            <a:off x="8140701" y="6105526"/>
            <a:ext cx="23225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/>
              <a:t>Fonte/iamgem: </a:t>
            </a:r>
            <a:r>
              <a:rPr lang="pt-BR" altLang="pt-BR" sz="1400">
                <a:hlinkClick r:id="rId2"/>
              </a:rPr>
              <a:t>www.ibar.ba</a:t>
            </a:r>
            <a:r>
              <a:rPr lang="pt-BR" altLang="pt-BR" sz="1400"/>
              <a:t> </a:t>
            </a:r>
          </a:p>
        </p:txBody>
      </p:sp>
      <p:pic>
        <p:nvPicPr>
          <p:cNvPr id="1434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701" y="1714500"/>
            <a:ext cx="3786188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265110" y="1714500"/>
            <a:ext cx="78247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2400" dirty="0">
                <a:latin typeface="Berlin Sans FB" panose="020E0602020502020306" pitchFamily="34" charset="0"/>
                <a:cs typeface="Arial" charset="0"/>
              </a:rPr>
              <a:t>Sociólogo alemão, aprimorou as ideias de Auguste Comte e criou sua própria visão da sociedade e da Sociologia.</a:t>
            </a:r>
          </a:p>
          <a:p>
            <a:pPr algn="just">
              <a:defRPr/>
            </a:pPr>
            <a:endParaRPr lang="pt-BR" sz="2400" dirty="0">
              <a:latin typeface="Berlin Sans FB" panose="020E0602020502020306" pitchFamily="34" charset="0"/>
              <a:cs typeface="Arial" charset="0"/>
            </a:endParaRPr>
          </a:p>
          <a:p>
            <a:pPr algn="just">
              <a:defRPr/>
            </a:pPr>
            <a:r>
              <a:rPr lang="pt-BR" sz="2400" i="1" dirty="0">
                <a:solidFill>
                  <a:srgbClr val="00B050"/>
                </a:solidFill>
                <a:latin typeface="Berlin Sans FB" panose="020E0602020502020306" pitchFamily="34" charset="0"/>
                <a:cs typeface="Arial" charset="0"/>
              </a:rPr>
              <a:t>Marx analisou o Capitalismo, a Sociedade industrial e a luta de Classes, emitindo opinião crítica a respeito destes em suas obras.</a:t>
            </a:r>
          </a:p>
          <a:p>
            <a:pPr algn="just">
              <a:defRPr/>
            </a:pPr>
            <a:endParaRPr lang="pt-BR" sz="2400" dirty="0">
              <a:latin typeface="Berlin Sans FB" panose="020E0602020502020306" pitchFamily="34" charset="0"/>
              <a:cs typeface="Arial" charset="0"/>
            </a:endParaRPr>
          </a:p>
          <a:p>
            <a:pPr algn="just">
              <a:defRPr/>
            </a:pPr>
            <a:r>
              <a:rPr lang="pt-BR" sz="2400" dirty="0">
                <a:latin typeface="Berlin Sans FB" panose="020E0602020502020306" pitchFamily="34" charset="0"/>
                <a:cs typeface="Arial" charset="0"/>
              </a:rPr>
              <a:t>Dentre as suas principais obras estão:</a:t>
            </a:r>
          </a:p>
          <a:p>
            <a:pPr algn="just">
              <a:buFontTx/>
              <a:buChar char="-"/>
              <a:defRPr/>
            </a:pPr>
            <a:r>
              <a:rPr lang="pt-BR" sz="2400" dirty="0">
                <a:latin typeface="Berlin Sans FB" panose="020E0602020502020306" pitchFamily="34" charset="0"/>
                <a:cs typeface="Arial" charset="0"/>
              </a:rPr>
              <a:t>  </a:t>
            </a:r>
            <a:r>
              <a:rPr lang="pt-BR" sz="2400" dirty="0">
                <a:solidFill>
                  <a:srgbClr val="00B050"/>
                </a:solidFill>
                <a:latin typeface="Berlin Sans FB" panose="020E0602020502020306" pitchFamily="34" charset="0"/>
                <a:cs typeface="Arial" charset="0"/>
              </a:rPr>
              <a:t>O MANIFESTO COMUNISTA (1848) </a:t>
            </a:r>
            <a:r>
              <a:rPr lang="pt-BR" sz="2400" dirty="0">
                <a:latin typeface="Berlin Sans FB" panose="020E0602020502020306" pitchFamily="34" charset="0"/>
                <a:cs typeface="Arial" charset="0"/>
              </a:rPr>
              <a:t>– (Propõe a fundamentação do Socialismo científico)</a:t>
            </a:r>
          </a:p>
          <a:p>
            <a:pPr algn="just">
              <a:buFontTx/>
              <a:buChar char="-"/>
              <a:defRPr/>
            </a:pPr>
            <a:r>
              <a:rPr lang="pt-BR" sz="2400" dirty="0">
                <a:latin typeface="Berlin Sans FB" panose="020E0602020502020306" pitchFamily="34" charset="0"/>
                <a:cs typeface="Arial" charset="0"/>
              </a:rPr>
              <a:t> </a:t>
            </a:r>
            <a:r>
              <a:rPr lang="pt-BR" sz="2400" dirty="0">
                <a:solidFill>
                  <a:srgbClr val="00B050"/>
                </a:solidFill>
                <a:latin typeface="Berlin Sans FB" panose="020E0602020502020306" pitchFamily="34" charset="0"/>
                <a:cs typeface="Arial" charset="0"/>
              </a:rPr>
              <a:t>O CAPITAL (1867) </a:t>
            </a:r>
            <a:r>
              <a:rPr lang="pt-BR" sz="2400" dirty="0">
                <a:latin typeface="Berlin Sans FB" panose="020E0602020502020306" pitchFamily="34" charset="0"/>
                <a:cs typeface="Arial" charset="0"/>
              </a:rPr>
              <a:t>– (Análise do Modo de Produção Capitalista)</a:t>
            </a:r>
          </a:p>
        </p:txBody>
      </p:sp>
      <p:sp>
        <p:nvSpPr>
          <p:cNvPr id="14344" name="Retângulo 10"/>
          <p:cNvSpPr>
            <a:spLocks noChangeArrowheads="1"/>
          </p:cNvSpPr>
          <p:nvPr/>
        </p:nvSpPr>
        <p:spPr bwMode="auto">
          <a:xfrm>
            <a:off x="3810000" y="6357938"/>
            <a:ext cx="6858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200" b="1">
                <a:solidFill>
                  <a:schemeClr val="bg1"/>
                </a:solidFill>
              </a:rPr>
              <a:t>Fontes/texto:</a:t>
            </a:r>
            <a:r>
              <a:rPr lang="pt-BR" altLang="pt-BR" sz="1200">
                <a:solidFill>
                  <a:schemeClr val="bg1"/>
                </a:solidFill>
              </a:rPr>
              <a:t>http://pt.slideshare.net/maynaramarques/karl-marx</a:t>
            </a:r>
          </a:p>
          <a:p>
            <a:pPr eaLnBrk="1" hangingPunct="1"/>
            <a:r>
              <a:rPr lang="pt-BR" altLang="pt-BR" sz="1200" b="1">
                <a:solidFill>
                  <a:schemeClr val="bg1"/>
                </a:solidFill>
              </a:rPr>
              <a:t>Fonte/texto: </a:t>
            </a:r>
            <a:r>
              <a:rPr lang="pt-BR" altLang="pt-BR" sz="1200">
                <a:solidFill>
                  <a:schemeClr val="bg1"/>
                </a:solidFill>
              </a:rPr>
              <a:t>https://pt.wikipedia.org/wiki/Manifesto_Comunista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FE2D2-58D6-4F58-8812-3CC996601DD8}" type="slidenum">
              <a:rPr lang="pt-BR" altLang="pt-BR" smtClean="0"/>
              <a:pPr/>
              <a:t>26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4672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tângulo 14"/>
          <p:cNvSpPr>
            <a:spLocks noChangeArrowheads="1"/>
          </p:cNvSpPr>
          <p:nvPr/>
        </p:nvSpPr>
        <p:spPr bwMode="auto">
          <a:xfrm>
            <a:off x="3881438" y="6429376"/>
            <a:ext cx="65722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1200" b="1">
                <a:solidFill>
                  <a:schemeClr val="bg1"/>
                </a:solidFill>
              </a:rPr>
              <a:t>Fonte/texto: </a:t>
            </a:r>
            <a:r>
              <a:rPr lang="pt-BR" altLang="pt-BR" sz="1200">
                <a:solidFill>
                  <a:schemeClr val="bg1"/>
                </a:solidFill>
              </a:rPr>
              <a:t>DIAS, R. </a:t>
            </a:r>
            <a:r>
              <a:rPr lang="pt-BR" altLang="pt-BR" sz="1200" b="1">
                <a:solidFill>
                  <a:schemeClr val="bg1"/>
                </a:solidFill>
              </a:rPr>
              <a:t>Introdução à Sociologia</a:t>
            </a:r>
            <a:r>
              <a:rPr lang="pt-BR" altLang="pt-BR" sz="1200">
                <a:solidFill>
                  <a:schemeClr val="bg1"/>
                </a:solidFill>
              </a:rPr>
              <a:t>. 2. ed. – São Paulo: Pearson Prentice Hall, 2010.</a:t>
            </a:r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1809752" y="136393"/>
            <a:ext cx="8501062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400" b="1" dirty="0">
                <a:latin typeface="Berlin Sans FB Demi" pitchFamily="34" charset="0"/>
                <a:cs typeface="Arial" charset="0"/>
              </a:rPr>
              <a:t> KARL MARX e o CAPITALISMO </a:t>
            </a:r>
          </a:p>
        </p:txBody>
      </p:sp>
      <p:sp>
        <p:nvSpPr>
          <p:cNvPr id="8" name="Retângulo 7"/>
          <p:cNvSpPr/>
          <p:nvPr/>
        </p:nvSpPr>
        <p:spPr>
          <a:xfrm>
            <a:off x="4371584" y="1571625"/>
            <a:ext cx="736530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2000" dirty="0">
                <a:latin typeface="Berlin Sans FB" panose="020E0602020502020306" pitchFamily="34" charset="0"/>
                <a:cs typeface="Arial" charset="0"/>
              </a:rPr>
              <a:t>Para Marx, o </a:t>
            </a:r>
            <a:r>
              <a:rPr lang="pt-BR" sz="2000" i="1" dirty="0">
                <a:solidFill>
                  <a:schemeClr val="accent6">
                    <a:lumMod val="75000"/>
                  </a:schemeClr>
                </a:solidFill>
                <a:latin typeface="Berlin Sans FB" panose="020E0602020502020306" pitchFamily="34" charset="0"/>
                <a:cs typeface="Arial" charset="0"/>
              </a:rPr>
              <a:t>capitalismo</a:t>
            </a:r>
            <a:r>
              <a:rPr lang="pt-BR" sz="2000" dirty="0">
                <a:latin typeface="Berlin Sans FB" panose="020E0602020502020306" pitchFamily="34" charset="0"/>
                <a:cs typeface="Arial" charset="0"/>
              </a:rPr>
              <a:t> desvirtua o trabalho humano promovendo as desigualdades e exploração.</a:t>
            </a:r>
          </a:p>
          <a:p>
            <a:pPr algn="just">
              <a:defRPr/>
            </a:pPr>
            <a:endParaRPr lang="pt-BR" sz="2000" dirty="0">
              <a:latin typeface="Berlin Sans FB" panose="020E0602020502020306" pitchFamily="34" charset="0"/>
              <a:cs typeface="Arial" charset="0"/>
            </a:endParaRPr>
          </a:p>
          <a:p>
            <a:pPr algn="just">
              <a:defRPr/>
            </a:pPr>
            <a:r>
              <a:rPr lang="pt-BR" sz="2000" dirty="0">
                <a:latin typeface="Berlin Sans FB" panose="020E0602020502020306" pitchFamily="34" charset="0"/>
                <a:cs typeface="Arial" charset="0"/>
              </a:rPr>
              <a:t>Os donos dos </a:t>
            </a:r>
            <a:r>
              <a:rPr lang="pt-BR" sz="2000" i="1" dirty="0">
                <a:solidFill>
                  <a:schemeClr val="accent6">
                    <a:lumMod val="75000"/>
                  </a:schemeClr>
                </a:solidFill>
                <a:latin typeface="Berlin Sans FB" panose="020E0602020502020306" pitchFamily="34" charset="0"/>
                <a:cs typeface="Arial" charset="0"/>
              </a:rPr>
              <a:t>meios de produção </a:t>
            </a:r>
            <a:r>
              <a:rPr lang="pt-BR" sz="2000" dirty="0">
                <a:latin typeface="Berlin Sans FB" panose="020E0602020502020306" pitchFamily="34" charset="0"/>
                <a:cs typeface="Arial" charset="0"/>
              </a:rPr>
              <a:t>(capital, instrumentos de produção, matéria-prima) exploram aqueles que vendem sua mão-de-obra (sua </a:t>
            </a:r>
            <a:r>
              <a:rPr lang="pt-BR" sz="2000" i="1" dirty="0">
                <a:solidFill>
                  <a:schemeClr val="accent6">
                    <a:lumMod val="75000"/>
                  </a:schemeClr>
                </a:solidFill>
                <a:latin typeface="Berlin Sans FB" panose="020E0602020502020306" pitchFamily="34" charset="0"/>
                <a:cs typeface="Arial" charset="0"/>
              </a:rPr>
              <a:t>força de trabalho</a:t>
            </a:r>
            <a:r>
              <a:rPr lang="pt-BR" sz="2000" dirty="0">
                <a:latin typeface="Berlin Sans FB" panose="020E0602020502020306" pitchFamily="34" charset="0"/>
                <a:cs typeface="Arial" charset="0"/>
              </a:rPr>
              <a:t>).</a:t>
            </a:r>
          </a:p>
          <a:p>
            <a:pPr algn="just">
              <a:defRPr/>
            </a:pPr>
            <a:endParaRPr lang="pt-BR" sz="2000" dirty="0">
              <a:latin typeface="Berlin Sans FB" panose="020E0602020502020306" pitchFamily="34" charset="0"/>
              <a:cs typeface="Arial" charset="0"/>
            </a:endParaRPr>
          </a:p>
          <a:p>
            <a:pPr algn="just">
              <a:defRPr/>
            </a:pPr>
            <a:r>
              <a:rPr lang="pt-BR" sz="2000" dirty="0">
                <a:latin typeface="Berlin Sans FB" panose="020E0602020502020306" pitchFamily="34" charset="0"/>
                <a:cs typeface="Arial" charset="0"/>
              </a:rPr>
              <a:t>Assim as </a:t>
            </a:r>
            <a:r>
              <a:rPr lang="pt-BR" sz="2000" i="1" dirty="0">
                <a:solidFill>
                  <a:schemeClr val="accent6">
                    <a:lumMod val="75000"/>
                  </a:schemeClr>
                </a:solidFill>
                <a:latin typeface="Berlin Sans FB" panose="020E0602020502020306" pitchFamily="34" charset="0"/>
                <a:cs typeface="Arial" charset="0"/>
              </a:rPr>
              <a:t>relações de produção </a:t>
            </a:r>
            <a:r>
              <a:rPr lang="pt-BR" sz="2000" dirty="0">
                <a:latin typeface="Berlin Sans FB" panose="020E0602020502020306" pitchFamily="34" charset="0"/>
                <a:cs typeface="Arial" charset="0"/>
              </a:rPr>
              <a:t>são desiguais e as diferenças agravam a condição de pobreza do proletariado.</a:t>
            </a:r>
          </a:p>
          <a:p>
            <a:pPr algn="just">
              <a:defRPr/>
            </a:pPr>
            <a:endParaRPr lang="pt-BR" sz="2000" dirty="0">
              <a:latin typeface="Berlin Sans FB" panose="020E0602020502020306" pitchFamily="34" charset="0"/>
              <a:cs typeface="Arial" charset="0"/>
            </a:endParaRPr>
          </a:p>
          <a:p>
            <a:pPr algn="just">
              <a:defRPr/>
            </a:pPr>
            <a:r>
              <a:rPr lang="pt-BR" sz="2000" dirty="0">
                <a:latin typeface="Berlin Sans FB" panose="020E0602020502020306" pitchFamily="34" charset="0"/>
                <a:cs typeface="Arial" charset="0"/>
              </a:rPr>
              <a:t>Marx observou a realidade de sua época, voltando-se para a </a:t>
            </a:r>
            <a:r>
              <a:rPr lang="pt-BR" sz="2000" i="1" dirty="0">
                <a:solidFill>
                  <a:schemeClr val="accent6">
                    <a:lumMod val="75000"/>
                  </a:schemeClr>
                </a:solidFill>
                <a:latin typeface="Berlin Sans FB" panose="020E0602020502020306" pitchFamily="34" charset="0"/>
                <a:cs typeface="Arial" charset="0"/>
              </a:rPr>
              <a:t>Revolução Industrial</a:t>
            </a:r>
            <a:r>
              <a:rPr lang="pt-BR" sz="2000" dirty="0">
                <a:latin typeface="Berlin Sans FB" panose="020E0602020502020306" pitchFamily="34" charset="0"/>
                <a:cs typeface="Arial" charset="0"/>
              </a:rPr>
              <a:t>, no entanto, sua análise pode ter uma relação com o mundo contemporâneo.</a:t>
            </a:r>
          </a:p>
        </p:txBody>
      </p:sp>
      <p:pic>
        <p:nvPicPr>
          <p:cNvPr id="1536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17" y="1516063"/>
            <a:ext cx="3857625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8" name="Retângulo 10"/>
          <p:cNvSpPr>
            <a:spLocks noChangeArrowheads="1"/>
          </p:cNvSpPr>
          <p:nvPr/>
        </p:nvSpPr>
        <p:spPr bwMode="auto">
          <a:xfrm>
            <a:off x="3125789" y="6121401"/>
            <a:ext cx="27892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200" b="1"/>
              <a:t>Fonte/imagem: </a:t>
            </a:r>
            <a:r>
              <a:rPr lang="pt-BR" altLang="pt-BR" sz="1200"/>
              <a:t>heliopaz.wordpress.com 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FE2D2-58D6-4F58-8812-3CC996601DD8}" type="slidenum">
              <a:rPr lang="pt-BR" altLang="pt-BR" smtClean="0"/>
              <a:pPr/>
              <a:t>27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29104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Resultado de imagem para verão e calor"/>
          <p:cNvSpPr>
            <a:spLocks noChangeAspect="1" noChangeArrowheads="1"/>
          </p:cNvSpPr>
          <p:nvPr/>
        </p:nvSpPr>
        <p:spPr bwMode="auto">
          <a:xfrm>
            <a:off x="166846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6387" name="AutoShape 4" descr="Resultado de imagem para verão e calor"/>
          <p:cNvSpPr>
            <a:spLocks noChangeAspect="1" noChangeArrowheads="1"/>
          </p:cNvSpPr>
          <p:nvPr/>
        </p:nvSpPr>
        <p:spPr bwMode="auto">
          <a:xfrm>
            <a:off x="166846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8" name="CaixaDeTexto 7"/>
          <p:cNvSpPr txBox="1">
            <a:spLocks noChangeArrowheads="1"/>
          </p:cNvSpPr>
          <p:nvPr/>
        </p:nvSpPr>
        <p:spPr bwMode="auto">
          <a:xfrm>
            <a:off x="1668463" y="379274"/>
            <a:ext cx="8501062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400" b="1" dirty="0">
                <a:latin typeface="Berlin Sans FB Demi" pitchFamily="34" charset="0"/>
                <a:cs typeface="Arial" charset="0"/>
              </a:rPr>
              <a:t> KARL MARX e o CAPITALISMO </a:t>
            </a:r>
          </a:p>
        </p:txBody>
      </p:sp>
      <p:sp>
        <p:nvSpPr>
          <p:cNvPr id="16391" name="CaixaDeTexto 8"/>
          <p:cNvSpPr txBox="1">
            <a:spLocks noChangeArrowheads="1"/>
          </p:cNvSpPr>
          <p:nvPr/>
        </p:nvSpPr>
        <p:spPr bwMode="auto">
          <a:xfrm>
            <a:off x="613776" y="1714501"/>
            <a:ext cx="6053726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000" dirty="0">
                <a:latin typeface="Berlin Sans FB" panose="020E0602020502020306" pitchFamily="34" charset="0"/>
              </a:rPr>
              <a:t>Marx propôs conceitos para analise da Sociedade Capitalista como a superestrutura, a infraestrutura , a mais valia e a alienação.</a:t>
            </a:r>
          </a:p>
          <a:p>
            <a:pPr algn="just" eaLnBrk="1" hangingPunct="1"/>
            <a:endParaRPr lang="pt-BR" altLang="pt-BR" sz="2000" dirty="0">
              <a:latin typeface="Berlin Sans FB" panose="020E0602020502020306" pitchFamily="34" charset="0"/>
            </a:endParaRPr>
          </a:p>
          <a:p>
            <a:pPr algn="just" eaLnBrk="1" hangingPunct="1"/>
            <a:r>
              <a:rPr lang="pt-BR" altLang="pt-BR" sz="2000" dirty="0">
                <a:latin typeface="Berlin Sans FB" panose="020E0602020502020306" pitchFamily="34" charset="0"/>
              </a:rPr>
              <a:t>RESUMINDO...</a:t>
            </a:r>
          </a:p>
          <a:p>
            <a:pPr algn="just" eaLnBrk="1" hangingPunct="1"/>
            <a:endParaRPr lang="pt-BR" altLang="pt-BR" sz="2000" dirty="0">
              <a:latin typeface="Berlin Sans FB" panose="020E0602020502020306" pitchFamily="34" charset="0"/>
            </a:endParaRPr>
          </a:p>
          <a:p>
            <a:pPr algn="just" eaLnBrk="1" hangingPunct="1"/>
            <a:r>
              <a:rPr lang="pt-BR" altLang="pt-BR" sz="2000" dirty="0">
                <a:solidFill>
                  <a:srgbClr val="FF0066"/>
                </a:solidFill>
                <a:latin typeface="Berlin Sans FB" panose="020E0602020502020306" pitchFamily="34" charset="0"/>
              </a:rPr>
              <a:t>SUPERESTRUTURA</a:t>
            </a:r>
            <a:r>
              <a:rPr lang="pt-BR" altLang="pt-BR" sz="2000" dirty="0">
                <a:latin typeface="Berlin Sans FB" panose="020E0602020502020306" pitchFamily="34" charset="0"/>
              </a:rPr>
              <a:t> – Corresponde ao </a:t>
            </a:r>
            <a:r>
              <a:rPr lang="pt-BR" altLang="pt-BR" sz="2000" i="1" dirty="0">
                <a:solidFill>
                  <a:srgbClr val="7030A0"/>
                </a:solidFill>
                <a:latin typeface="Berlin Sans FB" panose="020E0602020502020306" pitchFamily="34" charset="0"/>
              </a:rPr>
              <a:t>Poder do ESTADO.</a:t>
            </a:r>
          </a:p>
          <a:p>
            <a:pPr algn="just" eaLnBrk="1" hangingPunct="1"/>
            <a:endParaRPr lang="pt-BR" altLang="pt-BR" sz="2000" dirty="0">
              <a:latin typeface="Berlin Sans FB" panose="020E0602020502020306" pitchFamily="34" charset="0"/>
            </a:endParaRPr>
          </a:p>
          <a:p>
            <a:pPr algn="just" eaLnBrk="1" hangingPunct="1"/>
            <a:r>
              <a:rPr lang="pt-BR" altLang="pt-BR" sz="2000" dirty="0">
                <a:solidFill>
                  <a:srgbClr val="FF0066"/>
                </a:solidFill>
                <a:latin typeface="Berlin Sans FB" panose="020E0602020502020306" pitchFamily="34" charset="0"/>
              </a:rPr>
              <a:t>INFRAESTRUTURA</a:t>
            </a:r>
            <a:r>
              <a:rPr lang="pt-BR" altLang="pt-BR" sz="2000" dirty="0">
                <a:latin typeface="Berlin Sans FB" panose="020E0602020502020306" pitchFamily="34" charset="0"/>
              </a:rPr>
              <a:t> – </a:t>
            </a:r>
            <a:r>
              <a:rPr lang="pt-BR" altLang="pt-BR" sz="2000" i="1" dirty="0">
                <a:solidFill>
                  <a:srgbClr val="7030A0"/>
                </a:solidFill>
                <a:latin typeface="Berlin Sans FB" panose="020E0602020502020306" pitchFamily="34" charset="0"/>
              </a:rPr>
              <a:t>Organização da SOCIEDADE  </a:t>
            </a:r>
            <a:r>
              <a:rPr lang="pt-BR" altLang="pt-BR" sz="2000" dirty="0">
                <a:latin typeface="Berlin Sans FB" panose="020E0602020502020306" pitchFamily="34" charset="0"/>
              </a:rPr>
              <a:t>- BURGUESES (Donos dos meios de Produção) e PROLETÁRIOS (Donos da Força de trabalho).</a:t>
            </a:r>
          </a:p>
          <a:p>
            <a:pPr algn="just" eaLnBrk="1" hangingPunct="1"/>
            <a:endParaRPr lang="pt-BR" altLang="pt-BR" sz="2000" dirty="0">
              <a:latin typeface="Berlin Sans FB" panose="020E0602020502020306" pitchFamily="34" charset="0"/>
            </a:endParaRPr>
          </a:p>
        </p:txBody>
      </p: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1785939"/>
            <a:ext cx="371475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3" name="Retângulo 11"/>
          <p:cNvSpPr>
            <a:spLocks noChangeArrowheads="1"/>
          </p:cNvSpPr>
          <p:nvPr/>
        </p:nvSpPr>
        <p:spPr bwMode="auto">
          <a:xfrm rot="16200000">
            <a:off x="9010650" y="4443413"/>
            <a:ext cx="28781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200" b="1"/>
              <a:t>Fonte/imagem:</a:t>
            </a:r>
            <a:r>
              <a:rPr lang="pt-BR" altLang="pt-BR" sz="1200"/>
              <a:t>www.mundoeducacao.com</a:t>
            </a:r>
          </a:p>
        </p:txBody>
      </p:sp>
      <p:sp>
        <p:nvSpPr>
          <p:cNvPr id="16394" name="Retângulo 11"/>
          <p:cNvSpPr>
            <a:spLocks noChangeArrowheads="1"/>
          </p:cNvSpPr>
          <p:nvPr/>
        </p:nvSpPr>
        <p:spPr bwMode="auto">
          <a:xfrm>
            <a:off x="3810001" y="6429376"/>
            <a:ext cx="67151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100" b="1">
                <a:solidFill>
                  <a:schemeClr val="bg1"/>
                </a:solidFill>
              </a:rPr>
              <a:t>Fonte/texto:</a:t>
            </a:r>
            <a:r>
              <a:rPr lang="pt-BR" altLang="pt-BR" sz="1100">
                <a:solidFill>
                  <a:schemeClr val="bg1"/>
                </a:solidFill>
              </a:rPr>
              <a:t>http://pt.slideshare.net/maynaramarques/karl-marx</a:t>
            </a:r>
            <a:endParaRPr lang="pt-BR" altLang="pt-BR" sz="1100" b="1">
              <a:solidFill>
                <a:schemeClr val="bg1"/>
              </a:solidFill>
            </a:endParaRPr>
          </a:p>
          <a:p>
            <a:pPr eaLnBrk="1" hangingPunct="1"/>
            <a:r>
              <a:rPr lang="pt-BR" altLang="pt-BR" sz="1100" b="1">
                <a:solidFill>
                  <a:schemeClr val="bg1"/>
                </a:solidFill>
              </a:rPr>
              <a:t>Fonte/texto:</a:t>
            </a:r>
            <a:r>
              <a:rPr lang="pt-BR" altLang="pt-BR" sz="1100">
                <a:solidFill>
                  <a:schemeClr val="bg1"/>
                </a:solidFill>
              </a:rPr>
              <a:t>http://www.portaleducacao.com.br/pedagogia/artigos/50586/alienacao-na-sociologia-por-karl-marx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77027-2856-4DA9-A871-A4166CFD7385}" type="slidenum">
              <a:rPr lang="pt-BR" altLang="pt-BR" smtClean="0"/>
              <a:pPr/>
              <a:t>28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75178160"/>
      </p:ext>
    </p:extLst>
  </p:cSld>
  <p:clrMapOvr>
    <a:masterClrMapping/>
  </p:clrMapOvr>
  <p:transition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7" descr="http://wikigeo.pbworks.com/f/1336097612/capitalismo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98" y="1735238"/>
            <a:ext cx="2815199" cy="2799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Retângulo 6"/>
          <p:cNvSpPr>
            <a:spLocks noChangeArrowheads="1"/>
          </p:cNvSpPr>
          <p:nvPr/>
        </p:nvSpPr>
        <p:spPr bwMode="auto">
          <a:xfrm>
            <a:off x="3667125" y="1785938"/>
            <a:ext cx="671512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000" dirty="0">
                <a:solidFill>
                  <a:srgbClr val="FF0066"/>
                </a:solidFill>
                <a:latin typeface="Berlin Sans FB" panose="020E0602020502020306" pitchFamily="34" charset="0"/>
              </a:rPr>
              <a:t>MAIS VALIA </a:t>
            </a:r>
            <a:r>
              <a:rPr lang="pt-BR" altLang="pt-BR" sz="2000" dirty="0">
                <a:latin typeface="Berlin Sans FB" panose="020E0602020502020306" pitchFamily="34" charset="0"/>
              </a:rPr>
              <a:t>– Corresponde a </a:t>
            </a:r>
            <a:r>
              <a:rPr lang="pt-BR" altLang="pt-BR" sz="2000" i="1" dirty="0">
                <a:solidFill>
                  <a:srgbClr val="7030A0"/>
                </a:solidFill>
                <a:latin typeface="Berlin Sans FB" panose="020E0602020502020306" pitchFamily="34" charset="0"/>
              </a:rPr>
              <a:t>exploração da Mão de obra</a:t>
            </a:r>
            <a:r>
              <a:rPr lang="pt-BR" altLang="pt-BR" sz="2000" dirty="0">
                <a:latin typeface="Berlin Sans FB" panose="020E0602020502020306" pitchFamily="34" charset="0"/>
              </a:rPr>
              <a:t> traduzida nas </a:t>
            </a:r>
            <a:r>
              <a:rPr lang="pt-BR" altLang="pt-BR" sz="2000" i="1" dirty="0">
                <a:solidFill>
                  <a:srgbClr val="7030A0"/>
                </a:solidFill>
                <a:latin typeface="Berlin Sans FB" panose="020E0602020502020306" pitchFamily="34" charset="0"/>
              </a:rPr>
              <a:t>horas não pagas ao trabalhador</a:t>
            </a:r>
            <a:r>
              <a:rPr lang="pt-BR" altLang="pt-BR" sz="2000" dirty="0">
                <a:latin typeface="Berlin Sans FB" panose="020E0602020502020306" pitchFamily="34" charset="0"/>
              </a:rPr>
              <a:t>.</a:t>
            </a:r>
          </a:p>
          <a:p>
            <a:pPr algn="just" eaLnBrk="1" hangingPunct="1"/>
            <a:endParaRPr lang="pt-BR" altLang="pt-BR" sz="2000" i="1" dirty="0">
              <a:latin typeface="Berlin Sans FB" panose="020E0602020502020306" pitchFamily="34" charset="0"/>
            </a:endParaRPr>
          </a:p>
          <a:p>
            <a:pPr algn="just" eaLnBrk="1" hangingPunct="1"/>
            <a:r>
              <a:rPr lang="pt-BR" altLang="pt-BR" sz="2000" dirty="0">
                <a:solidFill>
                  <a:srgbClr val="FF0066"/>
                </a:solidFill>
                <a:latin typeface="Berlin Sans FB" panose="020E0602020502020306" pitchFamily="34" charset="0"/>
              </a:rPr>
              <a:t>ALIENAÇÃO</a:t>
            </a:r>
            <a:r>
              <a:rPr lang="pt-BR" altLang="pt-BR" sz="2000" i="1" dirty="0">
                <a:latin typeface="Berlin Sans FB" panose="020E0602020502020306" pitchFamily="34" charset="0"/>
              </a:rPr>
              <a:t> </a:t>
            </a:r>
            <a:r>
              <a:rPr lang="pt-BR" altLang="pt-BR" sz="2000" dirty="0">
                <a:latin typeface="Berlin Sans FB" panose="020E0602020502020306" pitchFamily="34" charset="0"/>
              </a:rPr>
              <a:t>– Termo utilizado por Marx para descrever a </a:t>
            </a:r>
            <a:r>
              <a:rPr lang="pt-BR" altLang="pt-BR" sz="2000" i="1" dirty="0">
                <a:solidFill>
                  <a:srgbClr val="7030A0"/>
                </a:solidFill>
                <a:latin typeface="Berlin Sans FB" panose="020E0602020502020306" pitchFamily="34" charset="0"/>
              </a:rPr>
              <a:t>falta de contato e o estranhamento que o trabalhador tinha com o produto que fabricava.</a:t>
            </a:r>
            <a:r>
              <a:rPr lang="pt-BR" altLang="pt-BR" sz="2000" dirty="0">
                <a:solidFill>
                  <a:srgbClr val="7030A0"/>
                </a:solidFill>
                <a:latin typeface="Berlin Sans FB" panose="020E0602020502020306" pitchFamily="34" charset="0"/>
              </a:rPr>
              <a:t> </a:t>
            </a:r>
          </a:p>
          <a:p>
            <a:pPr algn="just" eaLnBrk="1" hangingPunct="1"/>
            <a:endParaRPr lang="pt-BR" altLang="pt-BR" sz="2000" dirty="0">
              <a:solidFill>
                <a:srgbClr val="7030A0"/>
              </a:solidFill>
              <a:latin typeface="Berlin Sans FB" panose="020E0602020502020306" pitchFamily="34" charset="0"/>
            </a:endParaRPr>
          </a:p>
          <a:p>
            <a:pPr algn="just" eaLnBrk="1" hangingPunct="1"/>
            <a:r>
              <a:rPr lang="pt-BR" altLang="pt-BR" sz="2000" dirty="0">
                <a:solidFill>
                  <a:srgbClr val="FF0066"/>
                </a:solidFill>
                <a:latin typeface="Berlin Sans FB" panose="020E0602020502020306" pitchFamily="34" charset="0"/>
              </a:rPr>
              <a:t>OBSERVAÇÃO: Os salários são o pagamento da força de trabalho que o proletariado vende em sua relação de trabalho com o capitalista.</a:t>
            </a:r>
          </a:p>
        </p:txBody>
      </p:sp>
      <p:sp>
        <p:nvSpPr>
          <p:cNvPr id="8" name="CaixaDeTexto 7"/>
          <p:cNvSpPr txBox="1">
            <a:spLocks noChangeArrowheads="1"/>
          </p:cNvSpPr>
          <p:nvPr/>
        </p:nvSpPr>
        <p:spPr bwMode="auto">
          <a:xfrm>
            <a:off x="1881188" y="801689"/>
            <a:ext cx="8501062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400" b="1" dirty="0">
                <a:latin typeface="Berlin Sans FB Demi" pitchFamily="34" charset="0"/>
                <a:cs typeface="Arial" charset="0"/>
              </a:rPr>
              <a:t> KARL MARX e o CAPITALISMO </a:t>
            </a:r>
          </a:p>
        </p:txBody>
      </p:sp>
      <p:sp>
        <p:nvSpPr>
          <p:cNvPr id="17415" name="Retângulo 9"/>
          <p:cNvSpPr>
            <a:spLocks noChangeArrowheads="1"/>
          </p:cNvSpPr>
          <p:nvPr/>
        </p:nvSpPr>
        <p:spPr bwMode="auto">
          <a:xfrm>
            <a:off x="578698" y="4524054"/>
            <a:ext cx="26336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200" b="1" dirty="0"/>
              <a:t>Fonte/imagem: </a:t>
            </a:r>
            <a:r>
              <a:rPr lang="pt-BR" altLang="pt-BR" sz="1200" dirty="0"/>
              <a:t>wikigeo.pbworks.com  </a:t>
            </a:r>
          </a:p>
        </p:txBody>
      </p:sp>
      <p:sp>
        <p:nvSpPr>
          <p:cNvPr id="17416" name="Retângulo 11"/>
          <p:cNvSpPr>
            <a:spLocks noChangeArrowheads="1"/>
          </p:cNvSpPr>
          <p:nvPr/>
        </p:nvSpPr>
        <p:spPr bwMode="auto">
          <a:xfrm>
            <a:off x="3810001" y="6429376"/>
            <a:ext cx="67151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100" b="1">
                <a:solidFill>
                  <a:schemeClr val="bg1"/>
                </a:solidFill>
              </a:rPr>
              <a:t>Fonte/texto:</a:t>
            </a:r>
            <a:r>
              <a:rPr lang="pt-BR" altLang="pt-BR" sz="1100">
                <a:solidFill>
                  <a:schemeClr val="bg1"/>
                </a:solidFill>
              </a:rPr>
              <a:t>http://pt.slideshare.net/maynaramarques/karl-marx</a:t>
            </a:r>
            <a:endParaRPr lang="pt-BR" altLang="pt-BR" sz="1100" b="1">
              <a:solidFill>
                <a:schemeClr val="bg1"/>
              </a:solidFill>
            </a:endParaRPr>
          </a:p>
          <a:p>
            <a:pPr eaLnBrk="1" hangingPunct="1"/>
            <a:r>
              <a:rPr lang="pt-BR" altLang="pt-BR" sz="1100" b="1">
                <a:solidFill>
                  <a:schemeClr val="bg1"/>
                </a:solidFill>
              </a:rPr>
              <a:t>Fonte/texto:</a:t>
            </a:r>
            <a:r>
              <a:rPr lang="pt-BR" altLang="pt-BR" sz="1100">
                <a:solidFill>
                  <a:schemeClr val="bg1"/>
                </a:solidFill>
              </a:rPr>
              <a:t>http://www.portaleducacao.com.br/pedagogia/artigos/50586/alienacao-na-sociologia-por-karl-marx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77027-2856-4DA9-A871-A4166CFD7385}" type="slidenum">
              <a:rPr lang="pt-BR" altLang="pt-BR" smtClean="0"/>
              <a:pPr/>
              <a:t>29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60954103"/>
      </p:ext>
    </p:extLst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CD5A2C4-44F9-46B2-A925-E041191A4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38113"/>
            <a:ext cx="10353762" cy="1257300"/>
          </a:xfrm>
        </p:spPr>
        <p:txBody>
          <a:bodyPr/>
          <a:lstStyle/>
          <a:p>
            <a:r>
              <a:rPr lang="en-US" dirty="0" err="1">
                <a:latin typeface="Berlin Sans FB" panose="020E0602020502020306" pitchFamily="34" charset="0"/>
              </a:rPr>
              <a:t>Atenção</a:t>
            </a:r>
            <a:r>
              <a:rPr lang="en-US" dirty="0">
                <a:latin typeface="Berlin Sans FB" panose="020E0602020502020306" pitchFamily="34" charset="0"/>
              </a:rPr>
              <a:t> !!!!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DA9E34-59E1-4F72-B1C2-F17D0511B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3363" y="1343025"/>
            <a:ext cx="8341244" cy="3714749"/>
          </a:xfrm>
        </p:spPr>
        <p:txBody>
          <a:bodyPr/>
          <a:lstStyle/>
          <a:p>
            <a:endParaRPr lang="en-US" sz="2400" dirty="0">
              <a:latin typeface="Berlin Sans FB" panose="020E0602020502020306" pitchFamily="34" charset="0"/>
            </a:endParaRPr>
          </a:p>
          <a:p>
            <a:endParaRPr lang="en-US" sz="2400" dirty="0">
              <a:latin typeface="Berlin Sans FB" panose="020E0602020502020306" pitchFamily="34" charset="0"/>
            </a:endParaRPr>
          </a:p>
          <a:p>
            <a:r>
              <a:rPr lang="en-US" sz="2400" dirty="0" err="1">
                <a:latin typeface="Berlin Sans FB" panose="020E0602020502020306" pitchFamily="34" charset="0"/>
              </a:rPr>
              <a:t>Os</a:t>
            </a:r>
            <a:r>
              <a:rPr lang="en-US" sz="2400" dirty="0">
                <a:latin typeface="Berlin Sans FB" panose="020E0602020502020306" pitchFamily="34" charset="0"/>
              </a:rPr>
              <a:t> </a:t>
            </a:r>
            <a:r>
              <a:rPr lang="en-US" sz="2400" dirty="0" err="1">
                <a:latin typeface="Berlin Sans FB" panose="020E0602020502020306" pitchFamily="34" charset="0"/>
              </a:rPr>
              <a:t>autores</a:t>
            </a:r>
            <a:r>
              <a:rPr lang="en-US" sz="2400" dirty="0">
                <a:latin typeface="Berlin Sans FB" panose="020E0602020502020306" pitchFamily="34" charset="0"/>
              </a:rPr>
              <a:t> que </a:t>
            </a:r>
            <a:r>
              <a:rPr lang="en-US" sz="2400" dirty="0" err="1">
                <a:latin typeface="Berlin Sans FB" panose="020E0602020502020306" pitchFamily="34" charset="0"/>
              </a:rPr>
              <a:t>veremos</a:t>
            </a:r>
            <a:r>
              <a:rPr lang="en-US" sz="2400" dirty="0">
                <a:latin typeface="Berlin Sans FB" panose="020E0602020502020306" pitchFamily="34" charset="0"/>
              </a:rPr>
              <a:t> </a:t>
            </a:r>
            <a:r>
              <a:rPr lang="en-US" sz="2400" dirty="0" err="1">
                <a:latin typeface="Berlin Sans FB" panose="020E0602020502020306" pitchFamily="34" charset="0"/>
              </a:rPr>
              <a:t>aqui</a:t>
            </a:r>
            <a:r>
              <a:rPr lang="en-US" sz="2400" dirty="0">
                <a:latin typeface="Berlin Sans FB" panose="020E0602020502020306" pitchFamily="34" charset="0"/>
              </a:rPr>
              <a:t> , </a:t>
            </a:r>
            <a:r>
              <a:rPr lang="en-US" sz="2400" dirty="0" err="1">
                <a:latin typeface="Berlin Sans FB" panose="020E0602020502020306" pitchFamily="34" charset="0"/>
              </a:rPr>
              <a:t>observaram</a:t>
            </a:r>
            <a:r>
              <a:rPr lang="en-US" sz="2400" dirty="0">
                <a:latin typeface="Berlin Sans FB" panose="020E0602020502020306" pitchFamily="34" charset="0"/>
              </a:rPr>
              <a:t> a </a:t>
            </a:r>
            <a:r>
              <a:rPr lang="en-US" sz="2400" dirty="0" err="1">
                <a:latin typeface="Berlin Sans FB" panose="020E0602020502020306" pitchFamily="34" charset="0"/>
              </a:rPr>
              <a:t>sociedade</a:t>
            </a:r>
            <a:r>
              <a:rPr lang="en-US" sz="2400" dirty="0">
                <a:latin typeface="Berlin Sans FB" panose="020E0602020502020306" pitchFamily="34" charset="0"/>
              </a:rPr>
              <a:t> </a:t>
            </a:r>
            <a:r>
              <a:rPr lang="en-US" sz="2400" dirty="0" err="1">
                <a:latin typeface="Berlin Sans FB" panose="020E0602020502020306" pitchFamily="34" charset="0"/>
              </a:rPr>
              <a:t>em</a:t>
            </a:r>
            <a:r>
              <a:rPr lang="en-US" sz="2400" dirty="0">
                <a:latin typeface="Berlin Sans FB" panose="020E0602020502020306" pitchFamily="34" charset="0"/>
              </a:rPr>
              <a:t> </a:t>
            </a:r>
            <a:r>
              <a:rPr lang="en-US" sz="2400" dirty="0" err="1">
                <a:latin typeface="Berlin Sans FB" panose="020E0602020502020306" pitchFamily="34" charset="0"/>
              </a:rPr>
              <a:t>seu</a:t>
            </a:r>
            <a:r>
              <a:rPr lang="en-US" sz="2400" dirty="0">
                <a:latin typeface="Berlin Sans FB" panose="020E0602020502020306" pitchFamily="34" charset="0"/>
              </a:rPr>
              <a:t> </a:t>
            </a:r>
            <a:r>
              <a:rPr lang="en-US" sz="2400" dirty="0" err="1">
                <a:latin typeface="Berlin Sans FB" panose="020E0602020502020306" pitchFamily="34" charset="0"/>
              </a:rPr>
              <a:t>respectivo</a:t>
            </a:r>
            <a:r>
              <a:rPr lang="en-US" sz="2400" dirty="0">
                <a:latin typeface="Berlin Sans FB" panose="020E0602020502020306" pitchFamily="34" charset="0"/>
              </a:rPr>
              <a:t> tempo!</a:t>
            </a:r>
          </a:p>
          <a:p>
            <a:endParaRPr lang="en-US" sz="2400" dirty="0">
              <a:latin typeface="Berlin Sans FB" panose="020E0602020502020306" pitchFamily="34" charset="0"/>
            </a:endParaRPr>
          </a:p>
          <a:p>
            <a:r>
              <a:rPr lang="en-US" sz="2400" dirty="0">
                <a:latin typeface="Berlin Sans FB" panose="020E0602020502020306" pitchFamily="34" charset="0"/>
              </a:rPr>
              <a:t>Cabe a </a:t>
            </a:r>
            <a:r>
              <a:rPr lang="en-US" sz="2400" dirty="0" err="1">
                <a:latin typeface="Berlin Sans FB" panose="020E0602020502020306" pitchFamily="34" charset="0"/>
              </a:rPr>
              <a:t>nós</a:t>
            </a:r>
            <a:r>
              <a:rPr lang="en-US" sz="2400" dirty="0">
                <a:latin typeface="Berlin Sans FB" panose="020E0602020502020306" pitchFamily="34" charset="0"/>
              </a:rPr>
              <a:t> </a:t>
            </a:r>
            <a:r>
              <a:rPr lang="en-US" sz="2400" dirty="0" err="1">
                <a:latin typeface="Berlin Sans FB" panose="020E0602020502020306" pitchFamily="34" charset="0"/>
              </a:rPr>
              <a:t>compreendermos</a:t>
            </a:r>
            <a:r>
              <a:rPr lang="en-US" sz="2400" dirty="0">
                <a:latin typeface="Berlin Sans FB" panose="020E0602020502020306" pitchFamily="34" charset="0"/>
              </a:rPr>
              <a:t> </a:t>
            </a:r>
            <a:r>
              <a:rPr lang="en-US" sz="2400" dirty="0" err="1">
                <a:latin typeface="Berlin Sans FB" panose="020E0602020502020306" pitchFamily="34" charset="0"/>
              </a:rPr>
              <a:t>suas</a:t>
            </a:r>
            <a:r>
              <a:rPr lang="en-US" sz="2400" dirty="0">
                <a:latin typeface="Berlin Sans FB" panose="020E0602020502020306" pitchFamily="34" charset="0"/>
              </a:rPr>
              <a:t> </a:t>
            </a:r>
            <a:r>
              <a:rPr lang="en-US" sz="2400" dirty="0" err="1">
                <a:latin typeface="Berlin Sans FB" panose="020E0602020502020306" pitchFamily="34" charset="0"/>
              </a:rPr>
              <a:t>observações</a:t>
            </a:r>
            <a:r>
              <a:rPr lang="en-US" sz="2400" dirty="0">
                <a:latin typeface="Berlin Sans FB" panose="020E0602020502020306" pitchFamily="34" charset="0"/>
              </a:rPr>
              <a:t> para que </a:t>
            </a:r>
            <a:r>
              <a:rPr lang="en-US" sz="2400" dirty="0" err="1">
                <a:latin typeface="Berlin Sans FB" panose="020E0602020502020306" pitchFamily="34" charset="0"/>
              </a:rPr>
              <a:t>possamos</a:t>
            </a:r>
            <a:r>
              <a:rPr lang="en-US" sz="2400" dirty="0">
                <a:latin typeface="Berlin Sans FB" panose="020E0602020502020306" pitchFamily="34" charset="0"/>
              </a:rPr>
              <a:t> </a:t>
            </a:r>
            <a:r>
              <a:rPr lang="en-US" sz="2400" dirty="0" err="1">
                <a:latin typeface="Berlin Sans FB" panose="020E0602020502020306" pitchFamily="34" charset="0"/>
              </a:rPr>
              <a:t>aprender</a:t>
            </a:r>
            <a:r>
              <a:rPr lang="en-US" sz="2400" dirty="0">
                <a:latin typeface="Berlin Sans FB" panose="020E0602020502020306" pitchFamily="34" charset="0"/>
              </a:rPr>
              <a:t> a </a:t>
            </a:r>
            <a:r>
              <a:rPr lang="en-US" sz="2400" dirty="0" err="1">
                <a:latin typeface="Berlin Sans FB" panose="020E0602020502020306" pitchFamily="34" charset="0"/>
              </a:rPr>
              <a:t>pensar</a:t>
            </a:r>
            <a:r>
              <a:rPr lang="en-US" sz="2400" dirty="0">
                <a:latin typeface="Berlin Sans FB" panose="020E0602020502020306" pitchFamily="34" charset="0"/>
              </a:rPr>
              <a:t> com a </a:t>
            </a:r>
            <a:r>
              <a:rPr lang="en-US" sz="2400" dirty="0" err="1">
                <a:latin typeface="Berlin Sans FB" panose="020E0602020502020306" pitchFamily="34" charset="0"/>
              </a:rPr>
              <a:t>sociologia</a:t>
            </a:r>
            <a:r>
              <a:rPr lang="en-US" sz="2400" dirty="0">
                <a:latin typeface="Berlin Sans FB" panose="020E0602020502020306" pitchFamily="34" charset="0"/>
              </a:rPr>
              <a:t>!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60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>
            <a:spLocks noChangeArrowheads="1"/>
          </p:cNvSpPr>
          <p:nvPr/>
        </p:nvSpPr>
        <p:spPr bwMode="auto">
          <a:xfrm>
            <a:off x="1524000" y="785814"/>
            <a:ext cx="9144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000" b="1" dirty="0">
                <a:latin typeface="Berlin Sans FB Demi" pitchFamily="34" charset="0"/>
                <a:cs typeface="Arial" charset="0"/>
              </a:rPr>
              <a:t> KARL MARX e a LUTA DE CLASSES</a:t>
            </a:r>
          </a:p>
        </p:txBody>
      </p:sp>
      <p:pic>
        <p:nvPicPr>
          <p:cNvPr id="1843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28" y="3131507"/>
            <a:ext cx="3617248" cy="308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Retângulo 6"/>
          <p:cNvSpPr>
            <a:spLocks noChangeArrowheads="1"/>
          </p:cNvSpPr>
          <p:nvPr/>
        </p:nvSpPr>
        <p:spPr bwMode="auto">
          <a:xfrm rot="16200000">
            <a:off x="9213057" y="4902995"/>
            <a:ext cx="2316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/>
              <a:t>Fonte/imagem:</a:t>
            </a:r>
            <a:r>
              <a:rPr lang="pt-BR" altLang="pt-BR" sz="1400"/>
              <a:t>www.ufrgs.br</a:t>
            </a:r>
          </a:p>
        </p:txBody>
      </p:sp>
      <p:sp>
        <p:nvSpPr>
          <p:cNvPr id="18439" name="Retângulo 9"/>
          <p:cNvSpPr>
            <a:spLocks noChangeArrowheads="1"/>
          </p:cNvSpPr>
          <p:nvPr/>
        </p:nvSpPr>
        <p:spPr bwMode="auto">
          <a:xfrm>
            <a:off x="313152" y="1500188"/>
            <a:ext cx="9854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dirty="0">
                <a:latin typeface="Berlin Sans FB" panose="020E0602020502020306" pitchFamily="34" charset="0"/>
              </a:rPr>
              <a:t>Marx analisou a relação dos patrões com o proletariado. Ele definiu como </a:t>
            </a:r>
            <a:r>
              <a:rPr lang="pt-BR" altLang="pt-BR" sz="2400" i="1" dirty="0">
                <a:solidFill>
                  <a:srgbClr val="0070C0"/>
                </a:solidFill>
                <a:latin typeface="Berlin Sans FB" panose="020E0602020502020306" pitchFamily="34" charset="0"/>
              </a:rPr>
              <a:t>classe social os indivíduos que se identificam e se unem para questionar a realidade de exploração em que se inserem</a:t>
            </a:r>
            <a:r>
              <a:rPr lang="pt-BR" altLang="pt-BR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18440" name="Retângulo 13"/>
          <p:cNvSpPr>
            <a:spLocks noChangeArrowheads="1"/>
          </p:cNvSpPr>
          <p:nvPr/>
        </p:nvSpPr>
        <p:spPr bwMode="auto">
          <a:xfrm>
            <a:off x="3881438" y="6438901"/>
            <a:ext cx="6572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1200" b="1">
                <a:solidFill>
                  <a:schemeClr val="bg1"/>
                </a:solidFill>
              </a:rPr>
              <a:t>Fonte/texto:</a:t>
            </a:r>
            <a:r>
              <a:rPr lang="pt-BR" altLang="pt-BR" sz="1200">
                <a:solidFill>
                  <a:schemeClr val="bg1"/>
                </a:solidFill>
              </a:rPr>
              <a:t>DIAS, R. </a:t>
            </a:r>
            <a:r>
              <a:rPr lang="pt-BR" altLang="pt-BR" sz="1200" b="1">
                <a:solidFill>
                  <a:schemeClr val="bg1"/>
                </a:solidFill>
              </a:rPr>
              <a:t>Introdução à Sociologia</a:t>
            </a:r>
            <a:r>
              <a:rPr lang="pt-BR" altLang="pt-BR" sz="1200">
                <a:solidFill>
                  <a:schemeClr val="bg1"/>
                </a:solidFill>
              </a:rPr>
              <a:t>. 2. ed. – São Paulo: Pearson Prentice Hall, 2010.</a:t>
            </a:r>
          </a:p>
        </p:txBody>
      </p:sp>
      <p:sp>
        <p:nvSpPr>
          <p:cNvPr id="18441" name="Retângulo 11"/>
          <p:cNvSpPr>
            <a:spLocks noChangeArrowheads="1"/>
          </p:cNvSpPr>
          <p:nvPr/>
        </p:nvSpPr>
        <p:spPr bwMode="auto">
          <a:xfrm>
            <a:off x="511217" y="2949554"/>
            <a:ext cx="558478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dirty="0">
                <a:latin typeface="Berlin Sans FB" panose="020E0602020502020306" pitchFamily="34" charset="0"/>
              </a:rPr>
              <a:t>Ele verificou que </a:t>
            </a:r>
            <a:r>
              <a:rPr lang="pt-BR" altLang="pt-BR" sz="2400" i="1" dirty="0">
                <a:solidFill>
                  <a:srgbClr val="0070C0"/>
                </a:solidFill>
                <a:latin typeface="Berlin Sans FB" panose="020E0602020502020306" pitchFamily="34" charset="0"/>
              </a:rPr>
              <a:t>os conflitos entre as classes sociais são a mola que move a evolução da sociedade por meio das transformações que podem provocar</a:t>
            </a:r>
            <a:r>
              <a:rPr lang="pt-BR" altLang="pt-BR" sz="2400" dirty="0">
                <a:latin typeface="Berlin Sans FB" panose="020E0602020502020306" pitchFamily="34" charset="0"/>
              </a:rPr>
              <a:t>.</a:t>
            </a:r>
          </a:p>
          <a:p>
            <a:pPr algn="just" eaLnBrk="1" hangingPunct="1"/>
            <a:endParaRPr lang="pt-BR" altLang="pt-BR" sz="2400" dirty="0">
              <a:latin typeface="Berlin Sans FB" panose="020E0602020502020306" pitchFamily="34" charset="0"/>
            </a:endParaRPr>
          </a:p>
          <a:p>
            <a:pPr algn="just" eaLnBrk="1" hangingPunct="1"/>
            <a:r>
              <a:rPr lang="pt-BR" altLang="pt-BR" sz="2400" dirty="0">
                <a:latin typeface="Berlin Sans FB" panose="020E0602020502020306" pitchFamily="34" charset="0"/>
              </a:rPr>
              <a:t>Para ele só é possível entender as relações dos indivíduos com base nos antagonismos, nas contradições e nos conflitos entre as classes sociais.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77027-2856-4DA9-A871-A4166CFD7385}" type="slidenum">
              <a:rPr lang="pt-BR" altLang="pt-BR" smtClean="0"/>
              <a:pPr/>
              <a:t>30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3470006"/>
      </p:ext>
    </p:extLst>
  </p:cSld>
  <p:clrMapOvr>
    <a:masterClrMapping/>
  </p:clrMapOvr>
  <p:transition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>
            <a:spLocks noChangeArrowheads="1"/>
          </p:cNvSpPr>
          <p:nvPr/>
        </p:nvSpPr>
        <p:spPr bwMode="auto">
          <a:xfrm>
            <a:off x="1524000" y="792164"/>
            <a:ext cx="9144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000" b="1" dirty="0">
                <a:latin typeface="Berlin Sans FB Demi" pitchFamily="34" charset="0"/>
                <a:cs typeface="Arial" charset="0"/>
              </a:rPr>
              <a:t> KARL MARX e a LUTA DE CLASSES</a:t>
            </a:r>
          </a:p>
        </p:txBody>
      </p:sp>
      <p:sp>
        <p:nvSpPr>
          <p:cNvPr id="19461" name="CaixaDeTexto 5"/>
          <p:cNvSpPr txBox="1">
            <a:spLocks noChangeArrowheads="1"/>
          </p:cNvSpPr>
          <p:nvPr/>
        </p:nvSpPr>
        <p:spPr bwMode="auto">
          <a:xfrm>
            <a:off x="1277655" y="1714501"/>
            <a:ext cx="86759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dirty="0">
                <a:latin typeface="Berlin Sans FB" panose="020E0602020502020306" pitchFamily="34" charset="0"/>
              </a:rPr>
              <a:t>Para Marx, na sociedade capitalista, os trabalhadores perderam o domínio de sua própria vida e passaram a depender do capitalista.</a:t>
            </a:r>
          </a:p>
        </p:txBody>
      </p:sp>
      <p:sp>
        <p:nvSpPr>
          <p:cNvPr id="19462" name="Retângulo 6"/>
          <p:cNvSpPr>
            <a:spLocks noChangeArrowheads="1"/>
          </p:cNvSpPr>
          <p:nvPr/>
        </p:nvSpPr>
        <p:spPr bwMode="auto">
          <a:xfrm>
            <a:off x="6435310" y="2989402"/>
            <a:ext cx="4832246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dirty="0">
                <a:latin typeface="Berlin Sans FB" panose="020E0602020502020306" pitchFamily="34" charset="0"/>
              </a:rPr>
              <a:t>Assim, juntamente com Friedrich Engels eles propõem uma crítica ao capitalismo  e sugerem uma sociedade mais igualitária a partir do Manifesto Comunista, num modelo que foi intitulada  Socialismo</a:t>
            </a:r>
            <a:r>
              <a:rPr lang="pt-BR" altLang="pt-BR" sz="20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19463" name="Retângulo 8"/>
          <p:cNvSpPr>
            <a:spLocks noChangeArrowheads="1"/>
          </p:cNvSpPr>
          <p:nvPr/>
        </p:nvSpPr>
        <p:spPr bwMode="auto">
          <a:xfrm>
            <a:off x="3667126" y="6438901"/>
            <a:ext cx="7000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1200" b="1">
                <a:solidFill>
                  <a:schemeClr val="bg1"/>
                </a:solidFill>
              </a:rPr>
              <a:t>Fonte/texto: </a:t>
            </a:r>
            <a:r>
              <a:rPr lang="pt-BR" altLang="pt-BR" sz="1200">
                <a:solidFill>
                  <a:schemeClr val="bg1"/>
                </a:solidFill>
              </a:rPr>
              <a:t>TOMAZI, N. D. </a:t>
            </a:r>
            <a:r>
              <a:rPr lang="pt-BR" altLang="pt-BR" sz="1200" b="1">
                <a:solidFill>
                  <a:schemeClr val="bg1"/>
                </a:solidFill>
              </a:rPr>
              <a:t>Sociologia para o Ensino médio.</a:t>
            </a:r>
            <a:r>
              <a:rPr lang="pt-BR" altLang="pt-BR" sz="1200">
                <a:solidFill>
                  <a:schemeClr val="bg1"/>
                </a:solidFill>
              </a:rPr>
              <a:t> Volume único -  3. ed. – São Paulo: Saraiva, 2013.</a:t>
            </a:r>
          </a:p>
        </p:txBody>
      </p:sp>
      <p:sp>
        <p:nvSpPr>
          <p:cNvPr id="19464" name="Retângulo 9"/>
          <p:cNvSpPr>
            <a:spLocks noChangeArrowheads="1"/>
          </p:cNvSpPr>
          <p:nvPr/>
        </p:nvSpPr>
        <p:spPr bwMode="auto">
          <a:xfrm rot="16200000">
            <a:off x="867570" y="4710907"/>
            <a:ext cx="23034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200" b="1"/>
              <a:t>Fonte/imagem:</a:t>
            </a:r>
            <a:r>
              <a:rPr lang="pt-BR" altLang="pt-BR" sz="1200"/>
              <a:t>slideplayer.com.br</a:t>
            </a:r>
          </a:p>
        </p:txBody>
      </p:sp>
      <p:pic>
        <p:nvPicPr>
          <p:cNvPr id="1946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4" y="3429000"/>
            <a:ext cx="3813590" cy="2527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77027-2856-4DA9-A871-A4166CFD7385}" type="slidenum">
              <a:rPr lang="pt-BR" altLang="pt-BR" smtClean="0"/>
              <a:pPr/>
              <a:t>31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57054345"/>
      </p:ext>
    </p:extLst>
  </p:cSld>
  <p:clrMapOvr>
    <a:masterClrMapping/>
  </p:clrMapOvr>
  <p:transition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808" y="2420079"/>
            <a:ext cx="6410130" cy="398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952625" y="785814"/>
            <a:ext cx="4071938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>
                <a:latin typeface="Berlin Sans FB Demi" pitchFamily="34" charset="0"/>
                <a:cs typeface="Arial" charset="0"/>
              </a:rPr>
              <a:t>PARA REFLETIR e DEBATER!</a:t>
            </a:r>
          </a:p>
        </p:txBody>
      </p:sp>
      <p:sp>
        <p:nvSpPr>
          <p:cNvPr id="20486" name="Retângulo 8"/>
          <p:cNvSpPr>
            <a:spLocks noChangeArrowheads="1"/>
          </p:cNvSpPr>
          <p:nvPr/>
        </p:nvSpPr>
        <p:spPr bwMode="auto">
          <a:xfrm rot="16200000">
            <a:off x="8724901" y="4278314"/>
            <a:ext cx="3578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/>
              <a:t>Fonte/imagem:</a:t>
            </a:r>
            <a:r>
              <a:rPr lang="pt-BR" altLang="pt-BR" sz="1400"/>
              <a:t>eleuterioprado.wordpress.com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77027-2856-4DA9-A871-A4166CFD7385}" type="slidenum">
              <a:rPr lang="pt-BR" altLang="pt-BR" smtClean="0"/>
              <a:pPr/>
              <a:t>32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01892038"/>
      </p:ext>
    </p:extLst>
  </p:cSld>
  <p:clrMapOvr>
    <a:masterClrMapping/>
  </p:clrMapOvr>
  <p:transition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CaixaDeTexto 3"/>
          <p:cNvSpPr txBox="1">
            <a:spLocks noChangeArrowheads="1"/>
          </p:cNvSpPr>
          <p:nvPr/>
        </p:nvSpPr>
        <p:spPr bwMode="auto">
          <a:xfrm>
            <a:off x="1881188" y="801689"/>
            <a:ext cx="8501062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400" b="1" dirty="0">
                <a:latin typeface="Berlin Sans FB Demi" pitchFamily="34" charset="0"/>
                <a:cs typeface="Arial" charset="0"/>
              </a:rPr>
              <a:t>MAX WEBER (</a:t>
            </a:r>
            <a:r>
              <a:rPr lang="pt-BR" sz="4400" b="1" dirty="0">
                <a:latin typeface="Berlin Sans FB Demi" pitchFamily="34" charset="0"/>
              </a:rPr>
              <a:t>1864-1920)</a:t>
            </a:r>
            <a:endParaRPr lang="pt-BR" sz="4400" b="1" dirty="0">
              <a:latin typeface="Berlin Sans FB Demi" pitchFamily="34" charset="0"/>
              <a:cs typeface="Arial" charset="0"/>
            </a:endParaRPr>
          </a:p>
        </p:txBody>
      </p:sp>
      <p:sp>
        <p:nvSpPr>
          <p:cNvPr id="26629" name="Retângulo 10"/>
          <p:cNvSpPr>
            <a:spLocks noChangeArrowheads="1"/>
          </p:cNvSpPr>
          <p:nvPr/>
        </p:nvSpPr>
        <p:spPr bwMode="auto">
          <a:xfrm>
            <a:off x="1533526" y="5929314"/>
            <a:ext cx="29194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200" b="1"/>
              <a:t>Fonte/imagem:</a:t>
            </a:r>
            <a:r>
              <a:rPr lang="pt-BR" altLang="pt-BR" sz="1200"/>
              <a:t>www.mirassolonline.com.br</a:t>
            </a:r>
          </a:p>
        </p:txBody>
      </p:sp>
      <p:pic>
        <p:nvPicPr>
          <p:cNvPr id="2663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928813"/>
            <a:ext cx="3286125" cy="411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Retângulo 7"/>
          <p:cNvSpPr>
            <a:spLocks noChangeArrowheads="1"/>
          </p:cNvSpPr>
          <p:nvPr/>
        </p:nvSpPr>
        <p:spPr bwMode="auto">
          <a:xfrm>
            <a:off x="3667125" y="6429376"/>
            <a:ext cx="6572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>
                <a:solidFill>
                  <a:schemeClr val="bg1"/>
                </a:solidFill>
              </a:rPr>
              <a:t>Fonte/texto:</a:t>
            </a:r>
            <a:r>
              <a:rPr lang="pt-BR" altLang="pt-BR" sz="1400">
                <a:solidFill>
                  <a:schemeClr val="bg1"/>
                </a:solidFill>
              </a:rPr>
              <a:t> http://www.mundociencia.com.br/sociologia/weber.htm</a:t>
            </a:r>
          </a:p>
        </p:txBody>
      </p:sp>
      <p:sp>
        <p:nvSpPr>
          <p:cNvPr id="26632" name="CaixaDeTexto 8"/>
          <p:cNvSpPr txBox="1">
            <a:spLocks noChangeArrowheads="1"/>
          </p:cNvSpPr>
          <p:nvPr/>
        </p:nvSpPr>
        <p:spPr bwMode="auto">
          <a:xfrm>
            <a:off x="5167314" y="1857375"/>
            <a:ext cx="5893168" cy="381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200" dirty="0">
                <a:latin typeface="Berlin Sans FB" panose="020E0602020502020306" pitchFamily="34" charset="0"/>
              </a:rPr>
              <a:t>Sociólogo Alemão, Max Weber teve como </a:t>
            </a:r>
            <a:r>
              <a:rPr lang="pt-BR" altLang="pt-BR" sz="2200" dirty="0">
                <a:solidFill>
                  <a:srgbClr val="FF0000"/>
                </a:solidFill>
                <a:latin typeface="Berlin Sans FB" panose="020E0602020502020306" pitchFamily="34" charset="0"/>
              </a:rPr>
              <a:t>preocupação central compreender o indivíduo e suas ações</a:t>
            </a:r>
            <a:r>
              <a:rPr lang="pt-BR" altLang="pt-BR" sz="2200" dirty="0">
                <a:latin typeface="Berlin Sans FB" panose="020E0602020502020306" pitchFamily="34" charset="0"/>
              </a:rPr>
              <a:t>.</a:t>
            </a:r>
          </a:p>
          <a:p>
            <a:pPr algn="just" eaLnBrk="1" hangingPunct="1"/>
            <a:endParaRPr lang="pt-BR" altLang="pt-BR" sz="2200" dirty="0">
              <a:latin typeface="Berlin Sans FB" panose="020E0602020502020306" pitchFamily="34" charset="0"/>
            </a:endParaRPr>
          </a:p>
          <a:p>
            <a:pPr algn="just" eaLnBrk="1" hangingPunct="1"/>
            <a:r>
              <a:rPr lang="pt-BR" altLang="pt-BR" sz="2200" dirty="0">
                <a:latin typeface="Berlin Sans FB" panose="020E0602020502020306" pitchFamily="34" charset="0"/>
              </a:rPr>
              <a:t>Para Weber, </a:t>
            </a:r>
            <a:r>
              <a:rPr lang="pt-BR" altLang="pt-BR" sz="2200" i="1" dirty="0">
                <a:solidFill>
                  <a:srgbClr val="FF0000"/>
                </a:solidFill>
                <a:latin typeface="Berlin Sans FB" panose="020E0602020502020306" pitchFamily="34" charset="0"/>
              </a:rPr>
              <a:t>“a sociedade existe concretamente, mas não é algo externo e acima das pessoas e sim, um conjunto das ações dos indivíduos se relacionando de forma recíproca”.</a:t>
            </a:r>
          </a:p>
          <a:p>
            <a:pPr algn="just" eaLnBrk="1" hangingPunct="1"/>
            <a:endParaRPr lang="pt-BR" altLang="pt-BR" sz="2200" i="1" dirty="0">
              <a:solidFill>
                <a:srgbClr val="FF0000"/>
              </a:solidFill>
              <a:latin typeface="Berlin Sans FB" panose="020E0602020502020306" pitchFamily="34" charset="0"/>
            </a:endParaRPr>
          </a:p>
          <a:p>
            <a:pPr algn="just" eaLnBrk="1" hangingPunct="1"/>
            <a:r>
              <a:rPr lang="pt-BR" altLang="pt-BR" sz="2200" dirty="0">
                <a:latin typeface="Berlin Sans FB" panose="020E0602020502020306" pitchFamily="34" charset="0"/>
              </a:rPr>
              <a:t>Assim, um conceito básico desenvolvido por Werber é o de </a:t>
            </a:r>
            <a:r>
              <a:rPr lang="pt-BR" altLang="pt-BR" sz="2200" dirty="0">
                <a:solidFill>
                  <a:srgbClr val="FF0000"/>
                </a:solidFill>
                <a:latin typeface="Berlin Sans FB" panose="020E0602020502020306" pitchFamily="34" charset="0"/>
              </a:rPr>
              <a:t>AÇÃO SOCIAL</a:t>
            </a:r>
            <a:r>
              <a:rPr lang="pt-BR" altLang="pt-BR" sz="22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FE2D2-58D6-4F58-8812-3CC996601DD8}" type="slidenum">
              <a:rPr lang="pt-BR" altLang="pt-BR" smtClean="0"/>
              <a:pPr/>
              <a:t>33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50869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091" y="3921122"/>
            <a:ext cx="2826160" cy="207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tângulo 7"/>
          <p:cNvSpPr>
            <a:spLocks noChangeArrowheads="1"/>
          </p:cNvSpPr>
          <p:nvPr/>
        </p:nvSpPr>
        <p:spPr bwMode="auto">
          <a:xfrm rot="16200000">
            <a:off x="9443245" y="4801395"/>
            <a:ext cx="20796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/>
              <a:t>Fonte/imagem:</a:t>
            </a:r>
            <a:r>
              <a:rPr lang="pt-BR" altLang="pt-BR" sz="1400"/>
              <a:t>cnq.org.br</a:t>
            </a:r>
          </a:p>
        </p:txBody>
      </p:sp>
      <p:sp>
        <p:nvSpPr>
          <p:cNvPr id="9" name="CaixaDeTexto 3"/>
          <p:cNvSpPr txBox="1">
            <a:spLocks noChangeArrowheads="1"/>
          </p:cNvSpPr>
          <p:nvPr/>
        </p:nvSpPr>
        <p:spPr bwMode="auto">
          <a:xfrm>
            <a:off x="1881188" y="730250"/>
            <a:ext cx="8501062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400" b="1" dirty="0">
                <a:latin typeface="Berlin Sans FB Demi" pitchFamily="34" charset="0"/>
                <a:cs typeface="Arial" charset="0"/>
              </a:rPr>
              <a:t>MAX WEBER e a AÇÃO SOCIAL</a:t>
            </a:r>
          </a:p>
        </p:txBody>
      </p:sp>
      <p:sp>
        <p:nvSpPr>
          <p:cNvPr id="27655" name="Retângulo 14"/>
          <p:cNvSpPr>
            <a:spLocks noChangeArrowheads="1"/>
          </p:cNvSpPr>
          <p:nvPr/>
        </p:nvSpPr>
        <p:spPr bwMode="auto">
          <a:xfrm>
            <a:off x="3667126" y="6438901"/>
            <a:ext cx="7000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1200" b="1">
                <a:solidFill>
                  <a:schemeClr val="bg1"/>
                </a:solidFill>
              </a:rPr>
              <a:t>Fonte/texto: </a:t>
            </a:r>
            <a:r>
              <a:rPr lang="pt-BR" altLang="pt-BR" sz="1200">
                <a:solidFill>
                  <a:schemeClr val="bg1"/>
                </a:solidFill>
              </a:rPr>
              <a:t>TOMAZI, N. D. </a:t>
            </a:r>
            <a:r>
              <a:rPr lang="pt-BR" altLang="pt-BR" sz="1200" b="1">
                <a:solidFill>
                  <a:schemeClr val="bg1"/>
                </a:solidFill>
              </a:rPr>
              <a:t>Sociologia para o Ensino médio.</a:t>
            </a:r>
            <a:r>
              <a:rPr lang="pt-BR" altLang="pt-BR" sz="1200">
                <a:solidFill>
                  <a:schemeClr val="bg1"/>
                </a:solidFill>
              </a:rPr>
              <a:t> Volume único -  3. ed. – São Paulo: Saraiva, 2013.</a:t>
            </a:r>
          </a:p>
        </p:txBody>
      </p:sp>
      <p:sp>
        <p:nvSpPr>
          <p:cNvPr id="27656" name="CaixaDeTexto 10"/>
          <p:cNvSpPr txBox="1">
            <a:spLocks noChangeArrowheads="1"/>
          </p:cNvSpPr>
          <p:nvPr/>
        </p:nvSpPr>
        <p:spPr bwMode="auto">
          <a:xfrm>
            <a:off x="864296" y="1643064"/>
            <a:ext cx="9446517" cy="415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200" dirty="0">
                <a:latin typeface="Berlin Sans FB" panose="020E0602020502020306" pitchFamily="34" charset="0"/>
              </a:rPr>
              <a:t>Entende-se por Ação Social como o </a:t>
            </a:r>
            <a:r>
              <a:rPr lang="pt-BR" altLang="pt-BR" sz="2200" i="1" dirty="0">
                <a:solidFill>
                  <a:srgbClr val="0070C0"/>
                </a:solidFill>
                <a:latin typeface="Berlin Sans FB" panose="020E0602020502020306" pitchFamily="34" charset="0"/>
              </a:rPr>
              <a:t>ato de se comunicar, de se relacionar, orientado pelas ações dos outros.</a:t>
            </a:r>
          </a:p>
          <a:p>
            <a:pPr algn="just" eaLnBrk="1" hangingPunct="1"/>
            <a:endParaRPr lang="pt-BR" altLang="pt-BR" sz="2200" dirty="0">
              <a:latin typeface="Berlin Sans FB" panose="020E0602020502020306" pitchFamily="34" charset="0"/>
            </a:endParaRPr>
          </a:p>
          <a:p>
            <a:pPr algn="just" eaLnBrk="1" hangingPunct="1"/>
            <a:r>
              <a:rPr lang="pt-BR" altLang="pt-BR" sz="2200" dirty="0">
                <a:latin typeface="Berlin Sans FB" panose="020E0602020502020306" pitchFamily="34" charset="0"/>
              </a:rPr>
              <a:t>Para Weber, as ações sociais podem ser de quatro tipos:</a:t>
            </a:r>
          </a:p>
          <a:p>
            <a:pPr algn="just" eaLnBrk="1" hangingPunct="1"/>
            <a:endParaRPr lang="pt-BR" altLang="pt-BR" sz="2200" dirty="0">
              <a:latin typeface="Berlin Sans FB" panose="020E0602020502020306" pitchFamily="34" charset="0"/>
            </a:endParaRPr>
          </a:p>
          <a:p>
            <a:pPr algn="just" eaLnBrk="1" hangingPunct="1"/>
            <a:r>
              <a:rPr lang="pt-BR" altLang="pt-BR" sz="2200" dirty="0">
                <a:latin typeface="Berlin Sans FB" panose="020E0602020502020306" pitchFamily="34" charset="0"/>
              </a:rPr>
              <a:t>- Ação tradicional;</a:t>
            </a:r>
          </a:p>
          <a:p>
            <a:pPr algn="just" eaLnBrk="1" hangingPunct="1">
              <a:buFontTx/>
              <a:buChar char="-"/>
            </a:pPr>
            <a:endParaRPr lang="pt-BR" altLang="pt-BR" sz="2200" dirty="0">
              <a:latin typeface="Berlin Sans FB" panose="020E0602020502020306" pitchFamily="34" charset="0"/>
            </a:endParaRPr>
          </a:p>
          <a:p>
            <a:pPr algn="just" eaLnBrk="1" hangingPunct="1"/>
            <a:r>
              <a:rPr lang="pt-BR" altLang="pt-BR" sz="2200" dirty="0">
                <a:latin typeface="Berlin Sans FB" panose="020E0602020502020306" pitchFamily="34" charset="0"/>
              </a:rPr>
              <a:t>- Ação afetiva;</a:t>
            </a:r>
          </a:p>
          <a:p>
            <a:pPr algn="just" eaLnBrk="1" hangingPunct="1"/>
            <a:endParaRPr lang="pt-BR" altLang="pt-BR" sz="2200" dirty="0">
              <a:latin typeface="Berlin Sans FB" panose="020E0602020502020306" pitchFamily="34" charset="0"/>
            </a:endParaRPr>
          </a:p>
          <a:p>
            <a:pPr algn="just" eaLnBrk="1" hangingPunct="1"/>
            <a:r>
              <a:rPr lang="pt-BR" altLang="pt-BR" sz="2200" dirty="0">
                <a:latin typeface="Berlin Sans FB" panose="020E0602020502020306" pitchFamily="34" charset="0"/>
              </a:rPr>
              <a:t>- Ação racional com relação a valores;</a:t>
            </a:r>
          </a:p>
          <a:p>
            <a:pPr algn="just" eaLnBrk="1" hangingPunct="1">
              <a:buFontTx/>
              <a:buChar char="-"/>
            </a:pPr>
            <a:endParaRPr lang="pt-BR" altLang="pt-BR" sz="2200" dirty="0">
              <a:latin typeface="Berlin Sans FB" panose="020E0602020502020306" pitchFamily="34" charset="0"/>
            </a:endParaRPr>
          </a:p>
          <a:p>
            <a:pPr algn="just" eaLnBrk="1" hangingPunct="1"/>
            <a:r>
              <a:rPr lang="pt-BR" altLang="pt-BR" sz="2200" dirty="0">
                <a:latin typeface="Berlin Sans FB" panose="020E0602020502020306" pitchFamily="34" charset="0"/>
              </a:rPr>
              <a:t>- Ação social com relação a fins.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FE2D2-58D6-4F58-8812-3CC996601DD8}" type="slidenum">
              <a:rPr lang="pt-BR" altLang="pt-BR" smtClean="0"/>
              <a:pPr/>
              <a:t>34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4354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3643313"/>
            <a:ext cx="3143250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tângulo 8"/>
          <p:cNvSpPr>
            <a:spLocks noChangeArrowheads="1"/>
          </p:cNvSpPr>
          <p:nvPr/>
        </p:nvSpPr>
        <p:spPr bwMode="auto">
          <a:xfrm rot="16200000">
            <a:off x="218282" y="4663282"/>
            <a:ext cx="28876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200" b="1"/>
              <a:t>Fonte/imagem:</a:t>
            </a:r>
            <a:r>
              <a:rPr lang="pt-BR" altLang="pt-BR" sz="1200"/>
              <a:t>www.visaopanoramica.com</a:t>
            </a:r>
          </a:p>
        </p:txBody>
      </p:sp>
      <p:sp>
        <p:nvSpPr>
          <p:cNvPr id="28678" name="Retângulo 8"/>
          <p:cNvSpPr>
            <a:spLocks noChangeArrowheads="1"/>
          </p:cNvSpPr>
          <p:nvPr/>
        </p:nvSpPr>
        <p:spPr bwMode="auto">
          <a:xfrm>
            <a:off x="3810000" y="6416676"/>
            <a:ext cx="6286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>
                <a:solidFill>
                  <a:schemeClr val="bg1"/>
                </a:solidFill>
              </a:rPr>
              <a:t>Fonte/texto:</a:t>
            </a:r>
            <a:r>
              <a:rPr lang="pt-BR" altLang="pt-BR" sz="1400">
                <a:solidFill>
                  <a:schemeClr val="bg1"/>
                </a:solidFill>
              </a:rPr>
              <a:t>http://www.mundociencia.com.br/sociologia/weber.htm</a:t>
            </a:r>
          </a:p>
        </p:txBody>
      </p:sp>
      <p:sp>
        <p:nvSpPr>
          <p:cNvPr id="28679" name="Retângulo 9"/>
          <p:cNvSpPr>
            <a:spLocks noChangeArrowheads="1"/>
          </p:cNvSpPr>
          <p:nvPr/>
        </p:nvSpPr>
        <p:spPr bwMode="auto">
          <a:xfrm>
            <a:off x="1952625" y="1562100"/>
            <a:ext cx="80010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000" b="1"/>
              <a:t>Os tipos de ação social são conceitos que </a:t>
            </a:r>
            <a:r>
              <a:rPr lang="pt-BR" altLang="pt-BR" sz="2200" b="1" i="1">
                <a:solidFill>
                  <a:srgbClr val="FF0066"/>
                </a:solidFill>
                <a:latin typeface="Berlin Sans FB Demi" panose="020E0802020502020306" pitchFamily="34" charset="0"/>
              </a:rPr>
              <a:t>explicam a realidade social</a:t>
            </a:r>
            <a:r>
              <a:rPr lang="pt-BR" altLang="pt-BR" sz="2000" b="1"/>
              <a:t>, mas </a:t>
            </a:r>
            <a:r>
              <a:rPr lang="pt-BR" altLang="pt-BR" sz="2200" b="1" i="1">
                <a:solidFill>
                  <a:srgbClr val="FF0066"/>
                </a:solidFill>
                <a:latin typeface="Berlin Sans FB Demi" panose="020E0802020502020306" pitchFamily="34" charset="0"/>
              </a:rPr>
              <a:t>não são a realidade social</a:t>
            </a:r>
            <a:r>
              <a:rPr lang="pt-BR" altLang="pt-BR" sz="2000" b="1"/>
              <a:t>:</a:t>
            </a:r>
          </a:p>
          <a:p>
            <a:pPr algn="just" eaLnBrk="1" hangingPunct="1"/>
            <a:endParaRPr lang="pt-BR" altLang="pt-BR" sz="1600" b="1"/>
          </a:p>
          <a:p>
            <a:pPr algn="just" eaLnBrk="1" hangingPunct="1"/>
            <a:r>
              <a:rPr lang="pt-BR" altLang="pt-BR" sz="2000" b="1">
                <a:solidFill>
                  <a:srgbClr val="FF0066"/>
                </a:solidFill>
                <a:latin typeface="Berlin Sans FB Demi" panose="020E0802020502020306" pitchFamily="34" charset="0"/>
              </a:rPr>
              <a:t>Ação tradicional</a:t>
            </a:r>
            <a:r>
              <a:rPr lang="pt-BR" altLang="pt-BR" sz="2000" b="1"/>
              <a:t>: aquela determinada por um costume ou um hábito arraigado;</a:t>
            </a:r>
          </a:p>
          <a:p>
            <a:pPr algn="just" eaLnBrk="1" hangingPunct="1"/>
            <a:r>
              <a:rPr lang="pt-BR" altLang="pt-BR" sz="2000" b="1">
                <a:solidFill>
                  <a:srgbClr val="FF0066"/>
                </a:solidFill>
                <a:latin typeface="Berlin Sans FB Demi" panose="020E0802020502020306" pitchFamily="34" charset="0"/>
              </a:rPr>
              <a:t>Ação afetiva</a:t>
            </a:r>
            <a:r>
              <a:rPr lang="pt-BR" altLang="pt-BR" sz="2000" b="1"/>
              <a:t>: aquela determinada por afetos ou estados sentimentais;</a:t>
            </a:r>
          </a:p>
        </p:txBody>
      </p:sp>
      <p:sp>
        <p:nvSpPr>
          <p:cNvPr id="11" name="CaixaDeTexto 3"/>
          <p:cNvSpPr txBox="1">
            <a:spLocks noChangeArrowheads="1"/>
          </p:cNvSpPr>
          <p:nvPr/>
        </p:nvSpPr>
        <p:spPr bwMode="auto">
          <a:xfrm>
            <a:off x="1524000" y="730251"/>
            <a:ext cx="9144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000" b="1" dirty="0">
                <a:latin typeface="Berlin Sans FB Demi" pitchFamily="34" charset="0"/>
                <a:cs typeface="Arial" charset="0"/>
              </a:rPr>
              <a:t>MAX WEBER e os TIPOS de Ação Social</a:t>
            </a:r>
          </a:p>
        </p:txBody>
      </p:sp>
      <p:sp>
        <p:nvSpPr>
          <p:cNvPr id="28681" name="Retângulo 11"/>
          <p:cNvSpPr>
            <a:spLocks noChangeArrowheads="1"/>
          </p:cNvSpPr>
          <p:nvPr/>
        </p:nvSpPr>
        <p:spPr bwMode="auto">
          <a:xfrm>
            <a:off x="4953001" y="3571875"/>
            <a:ext cx="5000625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000" b="1">
                <a:solidFill>
                  <a:srgbClr val="FF0066"/>
                </a:solidFill>
                <a:latin typeface="Berlin Sans FB Demi" panose="020E0802020502020306" pitchFamily="34" charset="0"/>
              </a:rPr>
              <a:t>Ação racional com relação a valores</a:t>
            </a:r>
            <a:r>
              <a:rPr lang="pt-BR" altLang="pt-BR" sz="2000" b="1"/>
              <a:t>: determinada pela crença consciente num valor considerado importante, independentemente do êxito desse valor na realidade;</a:t>
            </a:r>
          </a:p>
          <a:p>
            <a:pPr algn="just" eaLnBrk="1" hangingPunct="1"/>
            <a:r>
              <a:rPr lang="pt-BR" altLang="pt-BR" sz="2000" b="1">
                <a:solidFill>
                  <a:srgbClr val="FF0066"/>
                </a:solidFill>
                <a:latin typeface="Berlin Sans FB Demi" panose="020E0802020502020306" pitchFamily="34" charset="0"/>
              </a:rPr>
              <a:t>Ação racional com relação a fins</a:t>
            </a:r>
            <a:r>
              <a:rPr lang="pt-BR" altLang="pt-BR" sz="2000" b="1"/>
              <a:t>: determinada pelo cálculo racional que coloca fins e organiza os meios necessários.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FE2D2-58D6-4F58-8812-3CC996601DD8}" type="slidenum">
              <a:rPr lang="pt-BR" altLang="pt-BR" smtClean="0"/>
              <a:pPr/>
              <a:t>35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09961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38203" y="2000251"/>
            <a:ext cx="53291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2400" dirty="0">
                <a:latin typeface="Berlin Sans FB" panose="020E0602020502020306" pitchFamily="34" charset="0"/>
              </a:rPr>
              <a:t>São exemplos de 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Berlin Sans FB" panose="020E0602020502020306" pitchFamily="34" charset="0"/>
              </a:rPr>
              <a:t>AÇÃO SOCIAL  TRADICIONAL</a:t>
            </a:r>
            <a:r>
              <a:rPr lang="pt-BR" sz="2400" dirty="0">
                <a:latin typeface="Berlin Sans FB" panose="020E0602020502020306" pitchFamily="34" charset="0"/>
              </a:rPr>
              <a:t>:</a:t>
            </a:r>
          </a:p>
          <a:p>
            <a:pPr algn="just">
              <a:defRPr/>
            </a:pPr>
            <a:endParaRPr lang="pt-BR" sz="2400" dirty="0">
              <a:latin typeface="Berlin Sans FB" panose="020E0602020502020306" pitchFamily="34" charset="0"/>
            </a:endParaRPr>
          </a:p>
          <a:p>
            <a:pPr algn="just">
              <a:buFontTx/>
              <a:buChar char="-"/>
              <a:defRPr/>
            </a:pPr>
            <a:r>
              <a:rPr lang="pt-BR" sz="2400" dirty="0">
                <a:latin typeface="Berlin Sans FB" panose="020E0602020502020306" pitchFamily="34" charset="0"/>
              </a:rPr>
              <a:t>Estudar em uma escola apenas por que foi a mesma em que seu pai estudou.</a:t>
            </a:r>
          </a:p>
          <a:p>
            <a:pPr algn="just">
              <a:buFontTx/>
              <a:buChar char="-"/>
              <a:defRPr/>
            </a:pPr>
            <a:endParaRPr lang="pt-BR" sz="2400" dirty="0">
              <a:latin typeface="Berlin Sans FB" panose="020E0602020502020306" pitchFamily="34" charset="0"/>
            </a:endParaRPr>
          </a:p>
          <a:p>
            <a:pPr algn="just">
              <a:buFontTx/>
              <a:buChar char="-"/>
              <a:defRPr/>
            </a:pPr>
            <a:r>
              <a:rPr lang="pt-BR" sz="2400" dirty="0">
                <a:latin typeface="Berlin Sans FB" panose="020E0602020502020306" pitchFamily="34" charset="0"/>
              </a:rPr>
              <a:t>Seguir a profissão dos pais embora suas vontades sejam outras.</a:t>
            </a:r>
          </a:p>
        </p:txBody>
      </p:sp>
      <p:sp>
        <p:nvSpPr>
          <p:cNvPr id="7" name="CaixaDeTexto 3"/>
          <p:cNvSpPr txBox="1">
            <a:spLocks noChangeArrowheads="1"/>
          </p:cNvSpPr>
          <p:nvPr/>
        </p:nvSpPr>
        <p:spPr bwMode="auto">
          <a:xfrm>
            <a:off x="1524000" y="863601"/>
            <a:ext cx="9144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000" b="1" dirty="0">
                <a:latin typeface="Berlin Sans FB Demi" pitchFamily="34" charset="0"/>
                <a:cs typeface="Arial" charset="0"/>
              </a:rPr>
              <a:t>MAX WEBER e os TIPOS de Ação Social</a:t>
            </a:r>
          </a:p>
        </p:txBody>
      </p:sp>
      <p:sp>
        <p:nvSpPr>
          <p:cNvPr id="29702" name="Retângulo 7"/>
          <p:cNvSpPr>
            <a:spLocks noChangeArrowheads="1"/>
          </p:cNvSpPr>
          <p:nvPr/>
        </p:nvSpPr>
        <p:spPr bwMode="auto">
          <a:xfrm>
            <a:off x="3738564" y="6448426"/>
            <a:ext cx="69294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>
                <a:solidFill>
                  <a:schemeClr val="bg1"/>
                </a:solidFill>
              </a:rPr>
              <a:t>Fonte/texto:</a:t>
            </a:r>
            <a:r>
              <a:rPr lang="pt-BR" altLang="pt-BR" sz="1400">
                <a:solidFill>
                  <a:schemeClr val="bg1"/>
                </a:solidFill>
              </a:rPr>
              <a:t>http://colegiomontecastelo.com.br/files/408025032011230901.pdf</a:t>
            </a:r>
          </a:p>
        </p:txBody>
      </p:sp>
      <p:pic>
        <p:nvPicPr>
          <p:cNvPr id="2970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68" y="2619078"/>
            <a:ext cx="3541670" cy="294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4" name="Retângulo 9"/>
          <p:cNvSpPr>
            <a:spLocks noChangeArrowheads="1"/>
          </p:cNvSpPr>
          <p:nvPr/>
        </p:nvSpPr>
        <p:spPr bwMode="auto">
          <a:xfrm>
            <a:off x="6024563" y="5500689"/>
            <a:ext cx="40703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 b="1"/>
              <a:t>Fonte/imagem: </a:t>
            </a:r>
            <a:r>
              <a:rPr lang="pt-BR" altLang="pt-BR" sz="1600">
                <a:hlinkClick r:id="rId3"/>
              </a:rPr>
              <a:t>www.agenciaminas.mg.gov.br</a:t>
            </a:r>
            <a:r>
              <a:rPr lang="pt-BR" altLang="pt-BR" sz="1600"/>
              <a:t>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77027-2856-4DA9-A871-A4166CFD7385}" type="slidenum">
              <a:rPr lang="pt-BR" altLang="pt-BR" smtClean="0"/>
              <a:pPr/>
              <a:t>36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48036662"/>
      </p:ext>
    </p:extLst>
  </p:cSld>
  <p:clrMapOvr>
    <a:masterClrMapping/>
  </p:clrMapOvr>
  <p:transition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tângulo 7"/>
          <p:cNvSpPr>
            <a:spLocks noChangeArrowheads="1"/>
          </p:cNvSpPr>
          <p:nvPr/>
        </p:nvSpPr>
        <p:spPr bwMode="auto">
          <a:xfrm>
            <a:off x="3595688" y="6396038"/>
            <a:ext cx="70723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200" b="1">
                <a:solidFill>
                  <a:schemeClr val="bg1"/>
                </a:solidFill>
              </a:rPr>
              <a:t>Fonte/texto:</a:t>
            </a:r>
            <a:r>
              <a:rPr lang="pt-BR" altLang="pt-BR" sz="1200">
                <a:solidFill>
                  <a:schemeClr val="bg1"/>
                </a:solidFill>
              </a:rPr>
              <a:t>https://teoriasociologica1.wikispaces.com/EXEMPLIFICA%C3%87%C3%83O+DOS+TIPOS+IDEAIS+EM+WEBER</a:t>
            </a:r>
          </a:p>
        </p:txBody>
      </p:sp>
      <p:sp>
        <p:nvSpPr>
          <p:cNvPr id="10" name="CaixaDeTexto 3"/>
          <p:cNvSpPr txBox="1">
            <a:spLocks noChangeArrowheads="1"/>
          </p:cNvSpPr>
          <p:nvPr/>
        </p:nvSpPr>
        <p:spPr bwMode="auto">
          <a:xfrm>
            <a:off x="1524000" y="792164"/>
            <a:ext cx="9144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000" b="1" dirty="0">
                <a:latin typeface="Berlin Sans FB Demi" pitchFamily="34" charset="0"/>
                <a:cs typeface="Arial" charset="0"/>
              </a:rPr>
              <a:t>MAX WEBER e os TIPOS de Ação Social</a:t>
            </a:r>
          </a:p>
        </p:txBody>
      </p:sp>
      <p:sp>
        <p:nvSpPr>
          <p:cNvPr id="30726" name="CaixaDeTexto 10"/>
          <p:cNvSpPr txBox="1">
            <a:spLocks noChangeArrowheads="1"/>
          </p:cNvSpPr>
          <p:nvPr/>
        </p:nvSpPr>
        <p:spPr bwMode="auto">
          <a:xfrm>
            <a:off x="2095501" y="1627188"/>
            <a:ext cx="78581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000" b="1"/>
              <a:t>A </a:t>
            </a:r>
            <a:r>
              <a:rPr lang="pt-BR" altLang="pt-BR" sz="2000" b="1">
                <a:solidFill>
                  <a:srgbClr val="FF0066"/>
                </a:solidFill>
                <a:latin typeface="Berlin Sans FB Demi" panose="020E0802020502020306" pitchFamily="34" charset="0"/>
              </a:rPr>
              <a:t>AÇÃO SOCIAL AFETIVA </a:t>
            </a:r>
            <a:r>
              <a:rPr lang="pt-BR" altLang="pt-BR" sz="2000" b="1"/>
              <a:t>é motivada por sentimentos, pela emoção. Os </a:t>
            </a:r>
            <a:r>
              <a:rPr lang="pt-BR" altLang="pt-BR" sz="2000" b="1" i="1">
                <a:solidFill>
                  <a:srgbClr val="FF0066"/>
                </a:solidFill>
                <a:latin typeface="Berlin Sans FB Demi" panose="020E0802020502020306" pitchFamily="34" charset="0"/>
              </a:rPr>
              <a:t>trabalhos voluntários </a:t>
            </a:r>
            <a:r>
              <a:rPr lang="pt-BR" altLang="pt-BR" sz="2000" b="1"/>
              <a:t>são exemplos de como os indivíduos motivados pela emoção promovem essas ações.</a:t>
            </a:r>
          </a:p>
        </p:txBody>
      </p:sp>
      <p:pic>
        <p:nvPicPr>
          <p:cNvPr id="3072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2786063"/>
            <a:ext cx="37973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8" name="Retângulo 16"/>
          <p:cNvSpPr>
            <a:spLocks noChangeArrowheads="1"/>
          </p:cNvSpPr>
          <p:nvPr/>
        </p:nvSpPr>
        <p:spPr bwMode="auto">
          <a:xfrm>
            <a:off x="2073275" y="5857876"/>
            <a:ext cx="3816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/>
              <a:t>Fonte/imagem: </a:t>
            </a:r>
            <a:r>
              <a:rPr lang="pt-BR" altLang="pt-BR" sz="1400">
                <a:hlinkClick r:id="rId3"/>
              </a:rPr>
              <a:t>www.anjosdaenfermagem.org.br</a:t>
            </a:r>
            <a:r>
              <a:rPr lang="pt-BR" altLang="pt-BR" sz="1400"/>
              <a:t> </a:t>
            </a:r>
          </a:p>
        </p:txBody>
      </p:sp>
      <p:pic>
        <p:nvPicPr>
          <p:cNvPr id="3072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2786063"/>
            <a:ext cx="3929062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0" name="Retângulo 18"/>
          <p:cNvSpPr>
            <a:spLocks noChangeArrowheads="1"/>
          </p:cNvSpPr>
          <p:nvPr/>
        </p:nvSpPr>
        <p:spPr bwMode="auto">
          <a:xfrm>
            <a:off x="6824664" y="5857876"/>
            <a:ext cx="2422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/>
              <a:t>Fonte/imagem: </a:t>
            </a:r>
            <a:r>
              <a:rPr lang="pt-BR" altLang="pt-BR" sz="1400"/>
              <a:t>inema.com.br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77027-2856-4DA9-A871-A4166CFD7385}" type="slidenum">
              <a:rPr lang="pt-BR" altLang="pt-BR" smtClean="0"/>
              <a:pPr/>
              <a:t>37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85346966"/>
      </p:ext>
    </p:extLst>
  </p:cSld>
  <p:clrMapOvr>
    <a:masterClrMapping/>
  </p:clrMapOvr>
  <p:transition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tângulo 5"/>
          <p:cNvSpPr>
            <a:spLocks noChangeArrowheads="1"/>
          </p:cNvSpPr>
          <p:nvPr/>
        </p:nvSpPr>
        <p:spPr bwMode="auto">
          <a:xfrm>
            <a:off x="676405" y="2217738"/>
            <a:ext cx="527672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dirty="0">
                <a:latin typeface="Berlin Sans FB" panose="020E0602020502020306" pitchFamily="34" charset="0"/>
              </a:rPr>
              <a:t>São exemplos de </a:t>
            </a:r>
            <a:r>
              <a:rPr lang="pt-BR" altLang="pt-BR" sz="2400" dirty="0">
                <a:solidFill>
                  <a:srgbClr val="009242"/>
                </a:solidFill>
                <a:latin typeface="Berlin Sans FB" panose="020E0602020502020306" pitchFamily="34" charset="0"/>
              </a:rPr>
              <a:t>AÇÃO RACIONAL COM RELAÇÃO A FINS</a:t>
            </a:r>
            <a:r>
              <a:rPr lang="pt-BR" altLang="pt-BR" sz="2400" dirty="0">
                <a:latin typeface="Berlin Sans FB" panose="020E0602020502020306" pitchFamily="34" charset="0"/>
              </a:rPr>
              <a:t>:</a:t>
            </a:r>
          </a:p>
          <a:p>
            <a:pPr algn="just" eaLnBrk="1" hangingPunct="1"/>
            <a:endParaRPr lang="pt-BR" altLang="pt-BR" sz="2400" dirty="0">
              <a:latin typeface="Berlin Sans FB" panose="020E0602020502020306" pitchFamily="34" charset="0"/>
            </a:endParaRPr>
          </a:p>
          <a:p>
            <a:pPr algn="just" eaLnBrk="1" hangingPunct="1">
              <a:buFontTx/>
              <a:buChar char="-"/>
            </a:pPr>
            <a:r>
              <a:rPr lang="pt-BR" altLang="pt-BR" sz="2400" dirty="0">
                <a:latin typeface="Berlin Sans FB" panose="020E0602020502020306" pitchFamily="34" charset="0"/>
              </a:rPr>
              <a:t>Estudar para passar em um vestibular, estudar para passar em concursos;</a:t>
            </a:r>
          </a:p>
          <a:p>
            <a:pPr algn="just" eaLnBrk="1" hangingPunct="1">
              <a:buFontTx/>
              <a:buChar char="-"/>
            </a:pPr>
            <a:endParaRPr lang="pt-BR" altLang="pt-BR" sz="2400" dirty="0">
              <a:latin typeface="Berlin Sans FB" panose="020E0602020502020306" pitchFamily="34" charset="0"/>
            </a:endParaRPr>
          </a:p>
          <a:p>
            <a:pPr algn="just" eaLnBrk="1" hangingPunct="1">
              <a:buFontTx/>
              <a:buChar char="-"/>
            </a:pPr>
            <a:r>
              <a:rPr lang="pt-BR" altLang="pt-BR" sz="2400" dirty="0">
                <a:latin typeface="Berlin Sans FB" panose="020E0602020502020306" pitchFamily="34" charset="0"/>
              </a:rPr>
              <a:t> Se dedicar ao trabalho para ser promovido.</a:t>
            </a:r>
          </a:p>
        </p:txBody>
      </p:sp>
      <p:sp>
        <p:nvSpPr>
          <p:cNvPr id="31749" name="Retângulo 7"/>
          <p:cNvSpPr>
            <a:spLocks noChangeArrowheads="1"/>
          </p:cNvSpPr>
          <p:nvPr/>
        </p:nvSpPr>
        <p:spPr bwMode="auto">
          <a:xfrm>
            <a:off x="3738564" y="6478589"/>
            <a:ext cx="69294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>
                <a:solidFill>
                  <a:schemeClr val="bg1"/>
                </a:solidFill>
              </a:rPr>
              <a:t>Fonte/texto:</a:t>
            </a:r>
            <a:r>
              <a:rPr lang="pt-BR" altLang="pt-BR" sz="1400">
                <a:solidFill>
                  <a:schemeClr val="bg1"/>
                </a:solidFill>
              </a:rPr>
              <a:t>https://br.answers.yahoo.com/question/index?qid=20130512150637AA8op4u</a:t>
            </a:r>
          </a:p>
        </p:txBody>
      </p:sp>
      <p:sp>
        <p:nvSpPr>
          <p:cNvPr id="9" name="CaixaDeTexto 3"/>
          <p:cNvSpPr txBox="1">
            <a:spLocks noChangeArrowheads="1"/>
          </p:cNvSpPr>
          <p:nvPr/>
        </p:nvSpPr>
        <p:spPr bwMode="auto">
          <a:xfrm>
            <a:off x="1524000" y="1006476"/>
            <a:ext cx="9144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000" b="1" dirty="0">
                <a:latin typeface="Berlin Sans FB Demi" pitchFamily="34" charset="0"/>
                <a:cs typeface="Arial" charset="0"/>
              </a:rPr>
              <a:t>MAX WEBER e os TIPOS de Ação Social</a:t>
            </a:r>
          </a:p>
        </p:txBody>
      </p:sp>
      <p:pic>
        <p:nvPicPr>
          <p:cNvPr id="3175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000251"/>
            <a:ext cx="4214813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2" name="Retângulo 10"/>
          <p:cNvSpPr>
            <a:spLocks noChangeArrowheads="1"/>
          </p:cNvSpPr>
          <p:nvPr/>
        </p:nvSpPr>
        <p:spPr bwMode="auto">
          <a:xfrm>
            <a:off x="6446838" y="5500689"/>
            <a:ext cx="38719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/>
              <a:t>Fonte/imagem: </a:t>
            </a:r>
            <a:r>
              <a:rPr lang="pt-BR" altLang="pt-BR" sz="1400"/>
              <a:t>concurseirosdeelite.blogspot.com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77027-2856-4DA9-A871-A4166CFD7385}" type="slidenum">
              <a:rPr lang="pt-BR" altLang="pt-BR" smtClean="0"/>
              <a:pPr/>
              <a:t>38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22313456"/>
      </p:ext>
    </p:extLst>
  </p:cSld>
  <p:clrMapOvr>
    <a:masterClrMapping/>
  </p:clrMapOvr>
  <p:transition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tângulo 5"/>
          <p:cNvSpPr>
            <a:spLocks noChangeArrowheads="1"/>
          </p:cNvSpPr>
          <p:nvPr/>
        </p:nvSpPr>
        <p:spPr bwMode="auto">
          <a:xfrm>
            <a:off x="6194425" y="2636838"/>
            <a:ext cx="40005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200" b="1"/>
              <a:t>São exemplos de </a:t>
            </a:r>
            <a:r>
              <a:rPr lang="pt-BR" altLang="pt-BR" sz="2200" b="1">
                <a:solidFill>
                  <a:srgbClr val="0070C0"/>
                </a:solidFill>
                <a:latin typeface="Berlin Sans FB Demi" panose="020E0802020502020306" pitchFamily="34" charset="0"/>
              </a:rPr>
              <a:t>AÇÃO RACIONAL COM RELAÇÃO A VALORES</a:t>
            </a:r>
            <a:r>
              <a:rPr lang="pt-BR" altLang="pt-BR" sz="2200" b="1"/>
              <a:t>:</a:t>
            </a:r>
          </a:p>
          <a:p>
            <a:pPr algn="just" eaLnBrk="1" hangingPunct="1"/>
            <a:endParaRPr lang="pt-BR" altLang="pt-BR" sz="2200" b="1"/>
          </a:p>
          <a:p>
            <a:pPr algn="just" eaLnBrk="1" hangingPunct="1">
              <a:buFontTx/>
              <a:buChar char="-"/>
            </a:pPr>
            <a:r>
              <a:rPr lang="pt-BR" altLang="pt-BR" sz="2200" b="1"/>
              <a:t>Ações terroristas;</a:t>
            </a:r>
          </a:p>
          <a:p>
            <a:pPr algn="just" eaLnBrk="1" hangingPunct="1">
              <a:buFontTx/>
              <a:buChar char="-"/>
            </a:pPr>
            <a:endParaRPr lang="pt-BR" altLang="pt-BR" sz="2200" b="1"/>
          </a:p>
          <a:p>
            <a:pPr algn="just" eaLnBrk="1" hangingPunct="1">
              <a:buFontTx/>
              <a:buChar char="-"/>
            </a:pPr>
            <a:r>
              <a:rPr lang="pt-BR" altLang="pt-BR" sz="2200" b="1"/>
              <a:t>Castidade até o casamento;</a:t>
            </a:r>
          </a:p>
          <a:p>
            <a:pPr algn="just" eaLnBrk="1" hangingPunct="1"/>
            <a:endParaRPr lang="pt-BR" altLang="pt-BR" sz="2200" b="1"/>
          </a:p>
        </p:txBody>
      </p:sp>
      <p:sp>
        <p:nvSpPr>
          <p:cNvPr id="7" name="CaixaDeTexto 3"/>
          <p:cNvSpPr txBox="1">
            <a:spLocks noChangeArrowheads="1"/>
          </p:cNvSpPr>
          <p:nvPr/>
        </p:nvSpPr>
        <p:spPr bwMode="auto">
          <a:xfrm>
            <a:off x="1524000" y="928689"/>
            <a:ext cx="9144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000" b="1" dirty="0">
                <a:latin typeface="Berlin Sans FB Demi" pitchFamily="34" charset="0"/>
                <a:cs typeface="Arial" charset="0"/>
              </a:rPr>
              <a:t>MAX WEBER e os TIPOS de Ação Social</a:t>
            </a:r>
          </a:p>
        </p:txBody>
      </p:sp>
      <p:pic>
        <p:nvPicPr>
          <p:cNvPr id="3277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2071688"/>
            <a:ext cx="4068762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Retângulo 8"/>
          <p:cNvSpPr>
            <a:spLocks noChangeArrowheads="1"/>
          </p:cNvSpPr>
          <p:nvPr/>
        </p:nvSpPr>
        <p:spPr bwMode="auto">
          <a:xfrm>
            <a:off x="1809751" y="5773739"/>
            <a:ext cx="28733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 b="1"/>
              <a:t>Fonte/imagem: </a:t>
            </a:r>
            <a:r>
              <a:rPr lang="pt-BR" altLang="pt-BR" sz="1600"/>
              <a:t>bajopalabra.mx </a:t>
            </a:r>
          </a:p>
        </p:txBody>
      </p:sp>
      <p:sp>
        <p:nvSpPr>
          <p:cNvPr id="32776" name="Retângulo 9"/>
          <p:cNvSpPr>
            <a:spLocks noChangeArrowheads="1"/>
          </p:cNvSpPr>
          <p:nvPr/>
        </p:nvSpPr>
        <p:spPr bwMode="auto">
          <a:xfrm>
            <a:off x="3738564" y="6478589"/>
            <a:ext cx="69294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>
                <a:solidFill>
                  <a:schemeClr val="bg1"/>
                </a:solidFill>
              </a:rPr>
              <a:t>Fonte/texto:</a:t>
            </a:r>
            <a:r>
              <a:rPr lang="pt-BR" altLang="pt-BR" sz="1400">
                <a:solidFill>
                  <a:schemeClr val="bg1"/>
                </a:solidFill>
              </a:rPr>
              <a:t>https://br.answers.yahoo.com/question/index?qid=20130512150637AA8op4u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77027-2856-4DA9-A871-A4166CFD7385}" type="slidenum">
              <a:rPr lang="pt-BR" altLang="pt-BR" smtClean="0"/>
              <a:pPr/>
              <a:t>39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28180437"/>
      </p:ext>
    </p:extLst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tângulo 9"/>
          <p:cNvSpPr>
            <a:spLocks noChangeArrowheads="1"/>
          </p:cNvSpPr>
          <p:nvPr/>
        </p:nvSpPr>
        <p:spPr bwMode="auto">
          <a:xfrm>
            <a:off x="2952750" y="6429376"/>
            <a:ext cx="7715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pt-BR" altLang="pt-BR" sz="1400" b="1">
                <a:solidFill>
                  <a:schemeClr val="bg1"/>
                </a:solidFill>
              </a:rPr>
              <a:t>Fonte/texto: w</a:t>
            </a:r>
            <a:r>
              <a:rPr lang="pt-BR" altLang="pt-BR" sz="1400">
                <a:solidFill>
                  <a:schemeClr val="bg1"/>
                </a:solidFill>
              </a:rPr>
              <a:t>ww.infopedia.pt/$</a:t>
            </a:r>
            <a:r>
              <a:rPr lang="pt-BR" altLang="pt-BR" sz="1400" b="1">
                <a:solidFill>
                  <a:schemeClr val="bg1"/>
                </a:solidFill>
              </a:rPr>
              <a:t>saint</a:t>
            </a:r>
            <a:r>
              <a:rPr lang="pt-BR" altLang="pt-BR" sz="1400">
                <a:solidFill>
                  <a:schemeClr val="bg1"/>
                </a:solidFill>
              </a:rPr>
              <a:t>-</a:t>
            </a:r>
            <a:r>
              <a:rPr lang="pt-BR" altLang="pt-BR" sz="1400" b="1">
                <a:solidFill>
                  <a:schemeClr val="bg1"/>
                </a:solidFill>
              </a:rPr>
              <a:t>simon</a:t>
            </a:r>
          </a:p>
          <a:p>
            <a:pPr algn="r" eaLnBrk="1" hangingPunct="1"/>
            <a:endParaRPr lang="pt-BR" altLang="pt-BR" sz="1400">
              <a:solidFill>
                <a:schemeClr val="bg1"/>
              </a:solidFill>
            </a:endParaRPr>
          </a:p>
        </p:txBody>
      </p:sp>
      <p:pic>
        <p:nvPicPr>
          <p:cNvPr id="7173" name="Picture 2" descr="https://upload.wikimedia.org/wikipedia/commons/8/8b/Claude_Henri_de_Saint-Sim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40" y="1701800"/>
            <a:ext cx="3019712" cy="4043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CaixaDeTexto 8"/>
          <p:cNvSpPr txBox="1">
            <a:spLocks noChangeArrowheads="1"/>
          </p:cNvSpPr>
          <p:nvPr/>
        </p:nvSpPr>
        <p:spPr bwMode="auto">
          <a:xfrm>
            <a:off x="4343400" y="2205039"/>
            <a:ext cx="5753101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800" b="1" i="1" dirty="0"/>
              <a:t>Claude-Henri De </a:t>
            </a:r>
            <a:r>
              <a:rPr lang="pt-BR" altLang="pt-BR" sz="2800" b="1" i="1" dirty="0" err="1"/>
              <a:t>Rouvroy</a:t>
            </a:r>
            <a:r>
              <a:rPr lang="pt-BR" altLang="pt-BR" sz="2800" b="1" dirty="0"/>
              <a:t>, </a:t>
            </a:r>
            <a:r>
              <a:rPr lang="pt-BR" altLang="pt-BR" sz="2800" b="1" i="1" dirty="0">
                <a:solidFill>
                  <a:srgbClr val="9DFA58"/>
                </a:solidFill>
                <a:latin typeface="Berlin Sans FB Demi" panose="020E0802020502020306" pitchFamily="34" charset="0"/>
              </a:rPr>
              <a:t>Conde de Saint-Simon</a:t>
            </a:r>
            <a:r>
              <a:rPr lang="pt-BR" altLang="pt-BR" sz="2800" b="1" i="1" dirty="0">
                <a:solidFill>
                  <a:srgbClr val="009242"/>
                </a:solidFill>
                <a:latin typeface="Berlin Sans FB Demi" panose="020E0802020502020306" pitchFamily="34" charset="0"/>
              </a:rPr>
              <a:t> </a:t>
            </a:r>
            <a:r>
              <a:rPr lang="pt-BR" altLang="pt-BR" sz="2800" b="1" dirty="0"/>
              <a:t>(nascido a 17 de outubro de 1760 e falecido a 19 de maio 1825, em Paris), foi um teórico social francês. </a:t>
            </a:r>
          </a:p>
          <a:p>
            <a:pPr algn="just" eaLnBrk="1" hangingPunct="1"/>
            <a:endParaRPr lang="pt-BR" altLang="pt-BR" sz="2800" b="1" dirty="0"/>
          </a:p>
          <a:p>
            <a:pPr algn="just" eaLnBrk="1" hangingPunct="1"/>
            <a:r>
              <a:rPr lang="pt-BR" altLang="pt-BR" sz="2800" b="1" dirty="0"/>
              <a:t>Crítica ao feudalismo e aristocracia</a:t>
            </a:r>
          </a:p>
          <a:p>
            <a:pPr algn="just" eaLnBrk="1" hangingPunct="1"/>
            <a:r>
              <a:rPr lang="pt-BR" altLang="pt-BR" sz="2800" b="1" dirty="0"/>
              <a:t>Constituição de sociedade industrial</a:t>
            </a:r>
          </a:p>
          <a:p>
            <a:pPr algn="just" eaLnBrk="1" hangingPunct="1"/>
            <a:r>
              <a:rPr lang="pt-BR" altLang="pt-BR" sz="2800" b="1" dirty="0"/>
              <a:t>Sociedade igualitária, progresso</a:t>
            </a:r>
          </a:p>
          <a:p>
            <a:pPr algn="just" eaLnBrk="1" hangingPunct="1"/>
            <a:r>
              <a:rPr lang="pt-BR" altLang="pt-BR" sz="2800" b="1" dirty="0"/>
              <a:t> </a:t>
            </a:r>
          </a:p>
        </p:txBody>
      </p:sp>
      <p:sp>
        <p:nvSpPr>
          <p:cNvPr id="5" name="CaixaDeTexto 4"/>
          <p:cNvSpPr txBox="1">
            <a:spLocks noChangeArrowheads="1"/>
          </p:cNvSpPr>
          <p:nvPr/>
        </p:nvSpPr>
        <p:spPr bwMode="auto">
          <a:xfrm>
            <a:off x="1809751" y="668338"/>
            <a:ext cx="8501063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800" b="1" dirty="0">
                <a:latin typeface="Berlin Sans FB Demi" pitchFamily="34" charset="0"/>
                <a:cs typeface="Arial" charset="0"/>
              </a:rPr>
              <a:t> SAINT – SIMON (1760-1825)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77027-2856-4DA9-A871-A4166CFD7385}" type="slidenum">
              <a:rPr lang="pt-BR" altLang="pt-BR" smtClean="0"/>
              <a:pPr/>
              <a:t>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74790403"/>
      </p:ext>
    </p:extLst>
  </p:cSld>
  <p:clrMapOvr>
    <a:masterClrMapping/>
  </p:clrMapOvr>
  <p:transition>
    <p:dissolv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2628901"/>
            <a:ext cx="571500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>
            <a:spLocks noChangeArrowheads="1"/>
          </p:cNvSpPr>
          <p:nvPr/>
        </p:nvSpPr>
        <p:spPr bwMode="auto">
          <a:xfrm>
            <a:off x="450574" y="390596"/>
            <a:ext cx="1065764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000" b="1" dirty="0">
                <a:latin typeface="Berlin Sans FB Demi" pitchFamily="34" charset="0"/>
                <a:cs typeface="Arial" charset="0"/>
              </a:rPr>
              <a:t> ATIVIDADE PROPOSTA – 1 (em aula remota)</a:t>
            </a:r>
          </a:p>
        </p:txBody>
      </p:sp>
      <p:sp>
        <p:nvSpPr>
          <p:cNvPr id="37894" name="CaixaDeTexto 7"/>
          <p:cNvSpPr txBox="1">
            <a:spLocks noChangeArrowheads="1"/>
          </p:cNvSpPr>
          <p:nvPr/>
        </p:nvSpPr>
        <p:spPr bwMode="auto">
          <a:xfrm>
            <a:off x="1352811" y="1571625"/>
            <a:ext cx="95698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dirty="0">
                <a:latin typeface="Berlin Sans FB" panose="020E0602020502020306" pitchFamily="34" charset="0"/>
              </a:rPr>
              <a:t>Com base no conteúdo proposto nesta aula, analise a imagem abaixo e associe ao pensamento descrito pelos primeiros sociólogos.</a:t>
            </a:r>
          </a:p>
        </p:txBody>
      </p:sp>
      <p:sp>
        <p:nvSpPr>
          <p:cNvPr id="37895" name="Retângulo 9"/>
          <p:cNvSpPr>
            <a:spLocks noChangeArrowheads="1"/>
          </p:cNvSpPr>
          <p:nvPr/>
        </p:nvSpPr>
        <p:spPr bwMode="auto">
          <a:xfrm rot="16200000">
            <a:off x="7178676" y="4275138"/>
            <a:ext cx="3429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/>
              <a:t>Fonte/imagem:</a:t>
            </a:r>
            <a:r>
              <a:rPr lang="pt-BR" altLang="pt-BR" sz="1400"/>
              <a:t>nelcisgomes.jusbrasil.com.br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77027-2856-4DA9-A871-A4166CFD7385}" type="slidenum">
              <a:rPr lang="pt-BR" altLang="pt-BR" smtClean="0"/>
              <a:pPr/>
              <a:t>40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03661096"/>
      </p:ext>
    </p:extLst>
  </p:cSld>
  <p:clrMapOvr>
    <a:masterClrMapping/>
  </p:clrMapOvr>
  <p:transition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881189" y="798513"/>
            <a:ext cx="6643687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  <a:latin typeface="Berlin Sans FB Demi" pitchFamily="34" charset="0"/>
              </a:rPr>
              <a:t>REFERÊNCIAS</a:t>
            </a:r>
          </a:p>
        </p:txBody>
      </p:sp>
      <p:sp>
        <p:nvSpPr>
          <p:cNvPr id="41988" name="CaixaDeTexto 4"/>
          <p:cNvSpPr txBox="1">
            <a:spLocks noChangeArrowheads="1"/>
          </p:cNvSpPr>
          <p:nvPr/>
        </p:nvSpPr>
        <p:spPr bwMode="auto">
          <a:xfrm>
            <a:off x="1881189" y="685801"/>
            <a:ext cx="8072437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endParaRPr lang="pt-BR" altLang="pt-BR" b="1" dirty="0"/>
          </a:p>
          <a:p>
            <a:pPr algn="just" eaLnBrk="1" hangingPunct="1"/>
            <a:endParaRPr lang="pt-BR" altLang="pt-BR" sz="700" b="1" dirty="0"/>
          </a:p>
          <a:p>
            <a:pPr algn="just" eaLnBrk="1" hangingPunct="1"/>
            <a:endParaRPr lang="pt-BR" altLang="pt-BR" sz="700" dirty="0"/>
          </a:p>
          <a:p>
            <a:pPr algn="just" eaLnBrk="1" hangingPunct="1"/>
            <a:r>
              <a:rPr lang="pt-BR" altLang="pt-BR" dirty="0"/>
              <a:t>DIAS, R. </a:t>
            </a:r>
            <a:r>
              <a:rPr lang="pt-BR" altLang="pt-BR" b="1" i="1" dirty="0"/>
              <a:t>Introdução à Sociologia</a:t>
            </a:r>
            <a:r>
              <a:rPr lang="pt-BR" altLang="pt-BR" dirty="0"/>
              <a:t>. 2. ed. – São Paulo: Pearson Prentice Hall, 2010.</a:t>
            </a:r>
          </a:p>
          <a:p>
            <a:pPr algn="just" eaLnBrk="1" hangingPunct="1"/>
            <a:endParaRPr lang="pt-BR" altLang="pt-BR" dirty="0"/>
          </a:p>
          <a:p>
            <a:pPr algn="just" eaLnBrk="1" hangingPunct="1"/>
            <a:r>
              <a:rPr lang="pt-BR" altLang="pt-BR" dirty="0"/>
              <a:t>MODERNA. </a:t>
            </a:r>
            <a:r>
              <a:rPr lang="pt-BR" altLang="pt-BR" b="1" i="1" dirty="0"/>
              <a:t>Sociologia em movimento </a:t>
            </a:r>
            <a:r>
              <a:rPr lang="pt-BR" altLang="pt-BR" dirty="0"/>
              <a:t>– 1. ed. – São Paulo: Moderna, 2013.</a:t>
            </a:r>
          </a:p>
          <a:p>
            <a:pPr algn="just" eaLnBrk="1" hangingPunct="1"/>
            <a:endParaRPr lang="pt-BR" altLang="pt-BR" dirty="0"/>
          </a:p>
          <a:p>
            <a:pPr algn="just" eaLnBrk="1" hangingPunct="1"/>
            <a:r>
              <a:rPr lang="pt-BR" altLang="pt-BR" dirty="0"/>
              <a:t>OLIVEIRA,P. S. de. </a:t>
            </a:r>
            <a:r>
              <a:rPr lang="pt-BR" altLang="pt-BR" b="1" i="1" dirty="0"/>
              <a:t>Introdução à Sociologia</a:t>
            </a:r>
            <a:r>
              <a:rPr lang="pt-BR" altLang="pt-BR" dirty="0"/>
              <a:t>. São Paulo: Ática, 2001.</a:t>
            </a:r>
          </a:p>
          <a:p>
            <a:pPr algn="just" eaLnBrk="1" hangingPunct="1"/>
            <a:endParaRPr lang="pt-BR" altLang="pt-BR" dirty="0"/>
          </a:p>
          <a:p>
            <a:pPr algn="just" eaLnBrk="1" hangingPunct="1"/>
            <a:r>
              <a:rPr lang="pt-BR" altLang="pt-BR" dirty="0"/>
              <a:t>TOMAZI, N. D. </a:t>
            </a:r>
            <a:r>
              <a:rPr lang="pt-BR" altLang="pt-BR" b="1" dirty="0"/>
              <a:t>Sociologia para o Ensino médio.</a:t>
            </a:r>
            <a:r>
              <a:rPr lang="pt-BR" altLang="pt-BR" dirty="0"/>
              <a:t> Volume único -  3. ed. – São Paulo: Saraiva, 2013.</a:t>
            </a:r>
          </a:p>
          <a:p>
            <a:pPr algn="just" eaLnBrk="1" hangingPunct="1"/>
            <a:endParaRPr lang="pt-BR" altLang="pt-BR" dirty="0"/>
          </a:p>
        </p:txBody>
      </p:sp>
      <p:sp>
        <p:nvSpPr>
          <p:cNvPr id="41989" name="CaixaDeTexto 5"/>
          <p:cNvSpPr txBox="1">
            <a:spLocks noChangeArrowheads="1"/>
          </p:cNvSpPr>
          <p:nvPr/>
        </p:nvSpPr>
        <p:spPr bwMode="auto">
          <a:xfrm>
            <a:off x="1881188" y="3284538"/>
            <a:ext cx="857250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endParaRPr lang="pt-BR" altLang="pt-BR" sz="1600" b="1"/>
          </a:p>
          <a:p>
            <a:pPr algn="just" eaLnBrk="1" hangingPunct="1"/>
            <a:r>
              <a:rPr lang="pt-BR" altLang="pt-BR" sz="1600" b="1"/>
              <a:t>SITES</a:t>
            </a:r>
          </a:p>
          <a:p>
            <a:pPr algn="just" eaLnBrk="1" hangingPunct="1"/>
            <a:r>
              <a:rPr lang="pt-BR" altLang="pt-BR" sz="1600">
                <a:hlinkClick r:id="rId2"/>
              </a:rPr>
              <a:t>http://www.brasilescola.com/sociologia/sociedade-1.htm</a:t>
            </a:r>
            <a:endParaRPr lang="pt-BR" altLang="pt-BR" sz="1600"/>
          </a:p>
          <a:p>
            <a:pPr algn="just" eaLnBrk="1" hangingPunct="1"/>
            <a:r>
              <a:rPr lang="pt-BR" altLang="pt-BR" sz="1600">
                <a:hlinkClick r:id="rId3"/>
              </a:rPr>
              <a:t>http://www.proficiencia.org.br/rubrique.php3?id_rubrique=80</a:t>
            </a:r>
            <a:endParaRPr lang="pt-BR" altLang="pt-BR" sz="1600"/>
          </a:p>
          <a:p>
            <a:pPr algn="just" eaLnBrk="1" hangingPunct="1"/>
            <a:r>
              <a:rPr lang="pt-BR" altLang="pt-BR" sz="1600" b="1">
                <a:solidFill>
                  <a:schemeClr val="bg1"/>
                </a:solidFill>
                <a:hlinkClick r:id="rId4"/>
              </a:rPr>
              <a:t>w</a:t>
            </a:r>
            <a:r>
              <a:rPr lang="pt-BR" altLang="pt-BR" sz="1600">
                <a:solidFill>
                  <a:schemeClr val="bg1"/>
                </a:solidFill>
                <a:hlinkClick r:id="rId4"/>
              </a:rPr>
              <a:t>ww.infopedia.pt/$</a:t>
            </a:r>
            <a:r>
              <a:rPr lang="pt-BR" altLang="pt-BR" sz="1600" b="1">
                <a:solidFill>
                  <a:schemeClr val="bg1"/>
                </a:solidFill>
                <a:hlinkClick r:id="rId4"/>
              </a:rPr>
              <a:t>saint</a:t>
            </a:r>
            <a:r>
              <a:rPr lang="pt-BR" altLang="pt-BR" sz="1600">
                <a:solidFill>
                  <a:schemeClr val="bg1"/>
                </a:solidFill>
                <a:hlinkClick r:id="rId4"/>
              </a:rPr>
              <a:t>-</a:t>
            </a:r>
            <a:r>
              <a:rPr lang="pt-BR" altLang="pt-BR" sz="1600" b="1">
                <a:solidFill>
                  <a:schemeClr val="bg1"/>
                </a:solidFill>
                <a:hlinkClick r:id="rId4"/>
              </a:rPr>
              <a:t>simon</a:t>
            </a:r>
            <a:r>
              <a:rPr lang="pt-BR" altLang="pt-BR" sz="1600" b="1">
                <a:solidFill>
                  <a:schemeClr val="bg1"/>
                </a:solidFill>
              </a:rPr>
              <a:t> </a:t>
            </a:r>
          </a:p>
          <a:p>
            <a:pPr algn="just" eaLnBrk="1" hangingPunct="1"/>
            <a:r>
              <a:rPr lang="pt-BR" altLang="pt-BR" sz="1600">
                <a:solidFill>
                  <a:schemeClr val="bg1"/>
                </a:solidFill>
                <a:hlinkClick r:id="rId5"/>
              </a:rPr>
              <a:t>http://www.cobra.pages.nom.br/fmp-saint-simon.html</a:t>
            </a:r>
            <a:r>
              <a:rPr lang="pt-BR" altLang="pt-BR" sz="1600">
                <a:solidFill>
                  <a:schemeClr val="bg1"/>
                </a:solidFill>
              </a:rPr>
              <a:t> </a:t>
            </a:r>
          </a:p>
          <a:p>
            <a:pPr algn="just" eaLnBrk="1" hangingPunct="1"/>
            <a:r>
              <a:rPr lang="pt-BR" altLang="pt-BR" sz="1600">
                <a:solidFill>
                  <a:schemeClr val="bg1"/>
                </a:solidFill>
                <a:hlinkClick r:id="rId6"/>
              </a:rPr>
              <a:t>http://revistaescola.abril.com.br/formacao/auguste-comte-423321.shtml</a:t>
            </a:r>
            <a:endParaRPr lang="pt-BR" altLang="pt-BR" sz="1600">
              <a:solidFill>
                <a:schemeClr val="bg1"/>
              </a:solidFill>
            </a:endParaRPr>
          </a:p>
          <a:p>
            <a:pPr algn="just" eaLnBrk="1" hangingPunct="1"/>
            <a:r>
              <a:rPr lang="pt-BR" altLang="pt-BR" sz="1600">
                <a:solidFill>
                  <a:schemeClr val="bg1"/>
                </a:solidFill>
                <a:hlinkClick r:id="rId7"/>
              </a:rPr>
              <a:t>http://pt.slideshare.net/maynaramarques/karl-marx</a:t>
            </a:r>
            <a:r>
              <a:rPr lang="pt-BR" altLang="pt-BR" sz="1600">
                <a:solidFill>
                  <a:schemeClr val="bg1"/>
                </a:solidFill>
              </a:rPr>
              <a:t>  </a:t>
            </a:r>
          </a:p>
          <a:p>
            <a:pPr algn="just" eaLnBrk="1" hangingPunct="1"/>
            <a:r>
              <a:rPr lang="pt-BR" altLang="pt-BR" sz="1600">
                <a:solidFill>
                  <a:schemeClr val="bg1"/>
                </a:solidFill>
                <a:hlinkClick r:id="rId8"/>
              </a:rPr>
              <a:t>http://www.portaleducacao.com.br/pedagogia/artigos/50586/alienacao-na-sociologia-por-karl-marx</a:t>
            </a:r>
            <a:endParaRPr lang="pt-BR" altLang="pt-BR" sz="1600">
              <a:solidFill>
                <a:schemeClr val="bg1"/>
              </a:solidFill>
            </a:endParaRPr>
          </a:p>
          <a:p>
            <a:pPr algn="just" eaLnBrk="1" hangingPunct="1"/>
            <a:r>
              <a:rPr lang="pt-BR" altLang="pt-BR" sz="1600">
                <a:solidFill>
                  <a:schemeClr val="bg1"/>
                </a:solidFill>
                <a:hlinkClick r:id="rId9"/>
              </a:rPr>
              <a:t>http://www.brasilescola.com/sociologia/Emile-durkheim-os-tipos-solidariedade-social.htm</a:t>
            </a:r>
            <a:endParaRPr lang="pt-BR" altLang="pt-BR" sz="1600">
              <a:solidFill>
                <a:schemeClr val="bg1"/>
              </a:solidFill>
            </a:endParaRPr>
          </a:p>
          <a:p>
            <a:pPr algn="just" eaLnBrk="1" hangingPunct="1"/>
            <a:r>
              <a:rPr lang="pt-BR" altLang="pt-BR" sz="1600">
                <a:solidFill>
                  <a:schemeClr val="bg1"/>
                </a:solidFill>
                <a:hlinkClick r:id="rId10"/>
              </a:rPr>
              <a:t>http://www.mundociencia.com.br/sociologia/durkein.htm</a:t>
            </a:r>
            <a:endParaRPr lang="pt-BR" altLang="pt-BR" sz="1600">
              <a:solidFill>
                <a:schemeClr val="bg1"/>
              </a:solidFill>
            </a:endParaRPr>
          </a:p>
          <a:p>
            <a:pPr algn="just" eaLnBrk="1" hangingPunct="1"/>
            <a:r>
              <a:rPr lang="pt-BR" altLang="pt-BR" sz="1600">
                <a:solidFill>
                  <a:schemeClr val="bg1"/>
                </a:solidFill>
                <a:hlinkClick r:id="rId11"/>
              </a:rPr>
              <a:t>http://www.mundociencia.com.br/sociologia/weber.htm</a:t>
            </a:r>
            <a:endParaRPr lang="pt-BR" altLang="pt-BR" sz="1600">
              <a:solidFill>
                <a:schemeClr val="bg1"/>
              </a:solidFill>
            </a:endParaRPr>
          </a:p>
          <a:p>
            <a:pPr algn="just" eaLnBrk="1" hangingPunct="1"/>
            <a:r>
              <a:rPr lang="pt-BR" altLang="pt-BR" sz="1600">
                <a:solidFill>
                  <a:schemeClr val="bg1"/>
                </a:solidFill>
                <a:hlinkClick r:id="rId12"/>
              </a:rPr>
              <a:t>https://br.answers.yahoo.com/question/index?qid=20130512150637AA8op4u</a:t>
            </a:r>
            <a:r>
              <a:rPr lang="pt-BR" altLang="pt-BR" sz="1600">
                <a:solidFill>
                  <a:schemeClr val="bg1"/>
                </a:solidFill>
              </a:rPr>
              <a:t>    </a:t>
            </a:r>
            <a:endParaRPr lang="pt-BR" altLang="pt-BR" sz="1600" b="1">
              <a:solidFill>
                <a:schemeClr val="bg1"/>
              </a:solidFill>
            </a:endParaRPr>
          </a:p>
          <a:p>
            <a:pPr algn="just" eaLnBrk="1" hangingPunct="1"/>
            <a:endParaRPr lang="pt-BR" altLang="pt-BR" sz="1600"/>
          </a:p>
          <a:p>
            <a:pPr algn="just" eaLnBrk="1" hangingPunct="1"/>
            <a:endParaRPr lang="pt-BR" altLang="pt-BR" sz="60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77027-2856-4DA9-A871-A4166CFD7385}" type="slidenum">
              <a:rPr lang="pt-BR" altLang="pt-BR" smtClean="0"/>
              <a:pPr/>
              <a:t>41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46713488"/>
      </p:ext>
    </p:extLst>
  </p:cSld>
  <p:clrMapOvr>
    <a:masterClrMapping/>
  </p:clrMapOvr>
  <p:transition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tângulo 9"/>
          <p:cNvSpPr>
            <a:spLocks noChangeArrowheads="1"/>
          </p:cNvSpPr>
          <p:nvPr/>
        </p:nvSpPr>
        <p:spPr bwMode="auto">
          <a:xfrm>
            <a:off x="2952750" y="6429376"/>
            <a:ext cx="7715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pt-BR" altLang="pt-BR" sz="1400" b="1">
                <a:solidFill>
                  <a:schemeClr val="bg1"/>
                </a:solidFill>
              </a:rPr>
              <a:t>Fonte/texto: w</a:t>
            </a:r>
            <a:r>
              <a:rPr lang="pt-BR" altLang="pt-BR" sz="1400">
                <a:solidFill>
                  <a:schemeClr val="bg1"/>
                </a:solidFill>
              </a:rPr>
              <a:t>ww.infopedia.pt/$</a:t>
            </a:r>
            <a:r>
              <a:rPr lang="pt-BR" altLang="pt-BR" sz="1400" b="1">
                <a:solidFill>
                  <a:schemeClr val="bg1"/>
                </a:solidFill>
              </a:rPr>
              <a:t>saint</a:t>
            </a:r>
            <a:r>
              <a:rPr lang="pt-BR" altLang="pt-BR" sz="1400">
                <a:solidFill>
                  <a:schemeClr val="bg1"/>
                </a:solidFill>
              </a:rPr>
              <a:t>-</a:t>
            </a:r>
            <a:r>
              <a:rPr lang="pt-BR" altLang="pt-BR" sz="1400" b="1">
                <a:solidFill>
                  <a:schemeClr val="bg1"/>
                </a:solidFill>
              </a:rPr>
              <a:t>simon</a:t>
            </a:r>
          </a:p>
          <a:p>
            <a:pPr algn="r" eaLnBrk="1" hangingPunct="1"/>
            <a:endParaRPr lang="pt-BR" altLang="pt-BR" sz="1400">
              <a:solidFill>
                <a:schemeClr val="bg1"/>
              </a:solidFill>
            </a:endParaRPr>
          </a:p>
        </p:txBody>
      </p:sp>
      <p:pic>
        <p:nvPicPr>
          <p:cNvPr id="7173" name="Picture 2" descr="https://upload.wikimedia.org/wikipedia/commons/8/8b/Claude_Henri_de_Saint-Sim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40" y="1701800"/>
            <a:ext cx="3019712" cy="4043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CaixaDeTexto 8"/>
          <p:cNvSpPr txBox="1">
            <a:spLocks noChangeArrowheads="1"/>
          </p:cNvSpPr>
          <p:nvPr/>
        </p:nvSpPr>
        <p:spPr bwMode="auto">
          <a:xfrm>
            <a:off x="4287416" y="1548736"/>
            <a:ext cx="7109244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800" b="1" dirty="0"/>
              <a:t>Elemento fundamental do seu pensamento: SANSIMONISMO:</a:t>
            </a:r>
          </a:p>
          <a:p>
            <a:pPr algn="just" eaLnBrk="1" hangingPunct="1"/>
            <a:endParaRPr lang="pt-BR" altLang="pt-BR" sz="2800" b="1" dirty="0"/>
          </a:p>
          <a:p>
            <a:pPr algn="just" eaLnBrk="1" hangingPunct="1"/>
            <a:r>
              <a:rPr lang="pt-BR" altLang="pt-BR" sz="2800" b="1" dirty="0">
                <a:solidFill>
                  <a:srgbClr val="9DFA58"/>
                </a:solidFill>
                <a:latin typeface="Berlin Sans FB Demi" panose="020E0802020502020306" pitchFamily="34" charset="0"/>
              </a:rPr>
              <a:t>Movimento com o objetivo de construir um novo modelo de sociedade, regida por uma classe burguesa que com suas regas conduziriam a um modelo sociedade justa, igualitária e harmônica. Regida pela burocracia.</a:t>
            </a:r>
          </a:p>
          <a:p>
            <a:pPr algn="just" eaLnBrk="1" hangingPunct="1"/>
            <a:endParaRPr lang="pt-BR" altLang="pt-BR" sz="2800" b="1" dirty="0">
              <a:solidFill>
                <a:srgbClr val="9DFA58"/>
              </a:solidFill>
              <a:latin typeface="Berlin Sans FB Demi" panose="020E0802020502020306" pitchFamily="34" charset="0"/>
            </a:endParaRPr>
          </a:p>
          <a:p>
            <a:pPr algn="just" eaLnBrk="1" hangingPunct="1"/>
            <a:r>
              <a:rPr lang="pt-BR" altLang="pt-BR" sz="2800" b="1" dirty="0">
                <a:latin typeface="Berlin Sans FB Demi" panose="020E0802020502020306" pitchFamily="34" charset="0"/>
              </a:rPr>
              <a:t>Socialismo utópica: Karl Marx</a:t>
            </a:r>
          </a:p>
          <a:p>
            <a:pPr algn="just" eaLnBrk="1" hangingPunct="1"/>
            <a:endParaRPr lang="pt-BR" altLang="pt-BR" sz="2800" b="1" dirty="0">
              <a:solidFill>
                <a:srgbClr val="9DFA58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CaixaDeTexto 4"/>
          <p:cNvSpPr txBox="1">
            <a:spLocks noChangeArrowheads="1"/>
          </p:cNvSpPr>
          <p:nvPr/>
        </p:nvSpPr>
        <p:spPr bwMode="auto">
          <a:xfrm>
            <a:off x="1809751" y="668338"/>
            <a:ext cx="8501063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800" b="1" dirty="0">
                <a:latin typeface="Berlin Sans FB Demi" pitchFamily="34" charset="0"/>
                <a:cs typeface="Arial" charset="0"/>
              </a:rPr>
              <a:t> SAINT – SIMON (1760-1825)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77027-2856-4DA9-A871-A4166CFD7385}" type="slidenum">
              <a:rPr lang="pt-BR" altLang="pt-BR" smtClean="0"/>
              <a:pPr/>
              <a:t>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79544556"/>
      </p:ext>
    </p:extLst>
  </p:cSld>
  <p:clrMapOvr>
    <a:masterClrMapping/>
  </p:clrMapOvr>
  <p:transition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tângulo 9"/>
          <p:cNvSpPr>
            <a:spLocks noChangeArrowheads="1"/>
          </p:cNvSpPr>
          <p:nvPr/>
        </p:nvSpPr>
        <p:spPr bwMode="auto">
          <a:xfrm>
            <a:off x="2952750" y="6429376"/>
            <a:ext cx="7715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pt-BR" altLang="pt-BR" sz="1400" b="1">
                <a:solidFill>
                  <a:schemeClr val="bg1"/>
                </a:solidFill>
              </a:rPr>
              <a:t>Fonte/texto: w</a:t>
            </a:r>
            <a:r>
              <a:rPr lang="pt-BR" altLang="pt-BR" sz="1400">
                <a:solidFill>
                  <a:schemeClr val="bg1"/>
                </a:solidFill>
              </a:rPr>
              <a:t>ww.infopedia.pt/$</a:t>
            </a:r>
            <a:r>
              <a:rPr lang="pt-BR" altLang="pt-BR" sz="1400" b="1">
                <a:solidFill>
                  <a:schemeClr val="bg1"/>
                </a:solidFill>
              </a:rPr>
              <a:t>saint</a:t>
            </a:r>
            <a:r>
              <a:rPr lang="pt-BR" altLang="pt-BR" sz="1400">
                <a:solidFill>
                  <a:schemeClr val="bg1"/>
                </a:solidFill>
              </a:rPr>
              <a:t>-</a:t>
            </a:r>
            <a:r>
              <a:rPr lang="pt-BR" altLang="pt-BR" sz="1400" b="1">
                <a:solidFill>
                  <a:schemeClr val="bg1"/>
                </a:solidFill>
              </a:rPr>
              <a:t>simon</a:t>
            </a:r>
          </a:p>
          <a:p>
            <a:pPr algn="r" eaLnBrk="1" hangingPunct="1"/>
            <a:endParaRPr lang="pt-BR" altLang="pt-BR" sz="1400">
              <a:solidFill>
                <a:schemeClr val="bg1"/>
              </a:solidFill>
            </a:endParaRPr>
          </a:p>
        </p:txBody>
      </p:sp>
      <p:pic>
        <p:nvPicPr>
          <p:cNvPr id="7173" name="Picture 2" descr="https://upload.wikimedia.org/wikipedia/commons/8/8b/Claude_Henri_de_Saint-Sim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40" y="1701800"/>
            <a:ext cx="3019712" cy="4043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CaixaDeTexto 8"/>
          <p:cNvSpPr txBox="1">
            <a:spLocks noChangeArrowheads="1"/>
          </p:cNvSpPr>
          <p:nvPr/>
        </p:nvSpPr>
        <p:spPr bwMode="auto">
          <a:xfrm>
            <a:off x="4352730" y="1896619"/>
            <a:ext cx="5753101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800" b="1" dirty="0"/>
              <a:t>Elemento fundamental do seu pensamento: SANSIMONISMO:</a:t>
            </a:r>
          </a:p>
          <a:p>
            <a:pPr algn="just" eaLnBrk="1" hangingPunct="1"/>
            <a:endParaRPr lang="pt-BR" altLang="pt-BR" sz="2800" b="1" dirty="0"/>
          </a:p>
          <a:p>
            <a:pPr algn="just" eaLnBrk="1" hangingPunct="1"/>
            <a:endParaRPr lang="pt-BR" altLang="pt-BR" sz="2800" b="1" dirty="0"/>
          </a:p>
        </p:txBody>
      </p:sp>
      <p:sp>
        <p:nvSpPr>
          <p:cNvPr id="5" name="CaixaDeTexto 4"/>
          <p:cNvSpPr txBox="1">
            <a:spLocks noChangeArrowheads="1"/>
          </p:cNvSpPr>
          <p:nvPr/>
        </p:nvSpPr>
        <p:spPr bwMode="auto">
          <a:xfrm>
            <a:off x="1809751" y="668338"/>
            <a:ext cx="8501063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800" b="1" dirty="0">
                <a:latin typeface="Berlin Sans FB Demi" pitchFamily="34" charset="0"/>
                <a:cs typeface="Arial" charset="0"/>
              </a:rPr>
              <a:t> SAINT – SIMON (1760-1825)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77027-2856-4DA9-A871-A4166CFD7385}" type="slidenum">
              <a:rPr lang="pt-BR" altLang="pt-BR" smtClean="0"/>
              <a:pPr/>
              <a:t>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80013397"/>
      </p:ext>
    </p:extLst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>
            <a:spLocks noChangeArrowheads="1"/>
          </p:cNvSpPr>
          <p:nvPr/>
        </p:nvSpPr>
        <p:spPr bwMode="auto">
          <a:xfrm>
            <a:off x="1738314" y="760137"/>
            <a:ext cx="8001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800" b="1" dirty="0">
                <a:latin typeface="Berlin Sans FB Demi" pitchFamily="34" charset="0"/>
                <a:cs typeface="Arial" charset="0"/>
              </a:rPr>
              <a:t> SAINT – SIMON (1760-1825) </a:t>
            </a:r>
          </a:p>
        </p:txBody>
      </p:sp>
      <p:sp>
        <p:nvSpPr>
          <p:cNvPr id="8196" name="Retângulo 8"/>
          <p:cNvSpPr>
            <a:spLocks noChangeArrowheads="1"/>
          </p:cNvSpPr>
          <p:nvPr/>
        </p:nvSpPr>
        <p:spPr bwMode="auto">
          <a:xfrm>
            <a:off x="3667126" y="6438901"/>
            <a:ext cx="7000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>
                <a:solidFill>
                  <a:schemeClr val="bg1"/>
                </a:solidFill>
              </a:rPr>
              <a:t>Fonte/texto:</a:t>
            </a:r>
            <a:r>
              <a:rPr lang="pt-BR" altLang="pt-BR" sz="1400">
                <a:solidFill>
                  <a:schemeClr val="bg1"/>
                </a:solidFill>
              </a:rPr>
              <a:t> http://www.cobra.pages.nom.br/fmp-saint-simon.html</a:t>
            </a:r>
          </a:p>
        </p:txBody>
      </p:sp>
      <p:sp>
        <p:nvSpPr>
          <p:cNvPr id="8198" name="Retângulo 9"/>
          <p:cNvSpPr>
            <a:spLocks noChangeArrowheads="1"/>
          </p:cNvSpPr>
          <p:nvPr/>
        </p:nvSpPr>
        <p:spPr bwMode="auto">
          <a:xfrm>
            <a:off x="350729" y="1785938"/>
            <a:ext cx="10916827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dirty="0">
                <a:latin typeface="Berlin Sans FB" panose="020E0602020502020306" pitchFamily="34" charset="0"/>
              </a:rPr>
              <a:t>Em seu primeiro trabalho publicado, </a:t>
            </a:r>
            <a:r>
              <a:rPr lang="pt-BR" altLang="pt-BR" sz="2400" i="1" dirty="0" err="1">
                <a:latin typeface="Berlin Sans FB" panose="020E0602020502020306" pitchFamily="34" charset="0"/>
              </a:rPr>
              <a:t>Lettres</a:t>
            </a:r>
            <a:r>
              <a:rPr lang="pt-BR" altLang="pt-BR" sz="2400" i="1" dirty="0">
                <a:latin typeface="Berlin Sans FB" panose="020E0602020502020306" pitchFamily="34" charset="0"/>
              </a:rPr>
              <a:t> d'</a:t>
            </a:r>
            <a:r>
              <a:rPr lang="pt-BR" altLang="pt-BR" sz="2400" i="1" dirty="0" err="1">
                <a:latin typeface="Berlin Sans FB" panose="020E0602020502020306" pitchFamily="34" charset="0"/>
              </a:rPr>
              <a:t>un</a:t>
            </a:r>
            <a:r>
              <a:rPr lang="pt-BR" altLang="pt-BR" sz="2400" i="1" dirty="0">
                <a:latin typeface="Berlin Sans FB" panose="020E0602020502020306" pitchFamily="34" charset="0"/>
              </a:rPr>
              <a:t> </a:t>
            </a:r>
            <a:r>
              <a:rPr lang="pt-BR" altLang="pt-BR" sz="2400" i="1" dirty="0" err="1">
                <a:latin typeface="Berlin Sans FB" panose="020E0602020502020306" pitchFamily="34" charset="0"/>
              </a:rPr>
              <a:t>habitant</a:t>
            </a:r>
            <a:r>
              <a:rPr lang="pt-BR" altLang="pt-BR" sz="2400" i="1" dirty="0">
                <a:latin typeface="Berlin Sans FB" panose="020E0602020502020306" pitchFamily="34" charset="0"/>
              </a:rPr>
              <a:t> de </a:t>
            </a:r>
            <a:r>
              <a:rPr lang="pt-BR" altLang="pt-BR" sz="2400" i="1" dirty="0" err="1">
                <a:latin typeface="Berlin Sans FB" panose="020E0602020502020306" pitchFamily="34" charset="0"/>
              </a:rPr>
              <a:t>Genève</a:t>
            </a:r>
            <a:r>
              <a:rPr lang="pt-BR" altLang="pt-BR" sz="2400" i="1" dirty="0">
                <a:latin typeface="Berlin Sans FB" panose="020E0602020502020306" pitchFamily="34" charset="0"/>
              </a:rPr>
              <a:t> à </a:t>
            </a:r>
            <a:r>
              <a:rPr lang="pt-BR" altLang="pt-BR" sz="2400" i="1" dirty="0" err="1">
                <a:latin typeface="Berlin Sans FB" panose="020E0602020502020306" pitchFamily="34" charset="0"/>
              </a:rPr>
              <a:t>ses</a:t>
            </a:r>
            <a:r>
              <a:rPr lang="pt-BR" altLang="pt-BR" sz="2400" i="1" dirty="0">
                <a:latin typeface="Berlin Sans FB" panose="020E0602020502020306" pitchFamily="34" charset="0"/>
              </a:rPr>
              <a:t> </a:t>
            </a:r>
            <a:r>
              <a:rPr lang="pt-BR" altLang="pt-BR" sz="2400" i="1" dirty="0" err="1">
                <a:latin typeface="Berlin Sans FB" panose="020E0602020502020306" pitchFamily="34" charset="0"/>
              </a:rPr>
              <a:t>contemporains</a:t>
            </a:r>
            <a:r>
              <a:rPr lang="pt-BR" altLang="pt-BR" sz="2400" dirty="0">
                <a:latin typeface="Berlin Sans FB" panose="020E0602020502020306" pitchFamily="34" charset="0"/>
              </a:rPr>
              <a:t> (1803) ("Cartas de um habitante de Genebra a seus contemporâneos"), </a:t>
            </a:r>
            <a:r>
              <a:rPr lang="pt-BR" altLang="pt-BR" sz="2400" i="1" dirty="0">
                <a:solidFill>
                  <a:srgbClr val="FF0066"/>
                </a:solidFill>
                <a:latin typeface="Berlin Sans FB" panose="020E0602020502020306" pitchFamily="34" charset="0"/>
              </a:rPr>
              <a:t>Saint-Simon propôs que os cientistas tomassem o lugar dos padres na ordem social</a:t>
            </a:r>
            <a:r>
              <a:rPr lang="pt-BR" altLang="pt-BR" sz="2400" dirty="0">
                <a:latin typeface="Berlin Sans FB" panose="020E0602020502020306" pitchFamily="34" charset="0"/>
              </a:rPr>
              <a:t>.</a:t>
            </a:r>
          </a:p>
          <a:p>
            <a:pPr algn="just" eaLnBrk="1" hangingPunct="1"/>
            <a:endParaRPr lang="pt-BR" altLang="pt-BR" sz="2400" dirty="0">
              <a:latin typeface="Berlin Sans FB" panose="020E0602020502020306" pitchFamily="34" charset="0"/>
            </a:endParaRPr>
          </a:p>
          <a:p>
            <a:pPr algn="just" eaLnBrk="1" hangingPunct="1"/>
            <a:r>
              <a:rPr lang="pt-BR" altLang="pt-BR" sz="2400" b="1" dirty="0">
                <a:solidFill>
                  <a:srgbClr val="9DFA58"/>
                </a:solidFill>
                <a:latin typeface="Berlin Sans FB Demi" panose="020E0802020502020306" pitchFamily="34" charset="0"/>
              </a:rPr>
              <a:t>O papel da religião seria criar um aprimoramento moral dos indivíduos para que a sociedade pudesse alavancar. </a:t>
            </a:r>
          </a:p>
          <a:p>
            <a:pPr algn="just" eaLnBrk="1" hangingPunct="1"/>
            <a:endParaRPr lang="pt-BR" altLang="pt-BR" sz="2400" b="1" dirty="0">
              <a:solidFill>
                <a:srgbClr val="9DFA58"/>
              </a:solidFill>
              <a:latin typeface="Berlin Sans FB Demi" panose="020E0802020502020306" pitchFamily="34" charset="0"/>
            </a:endParaRPr>
          </a:p>
          <a:p>
            <a:pPr algn="just" eaLnBrk="1" hangingPunct="1"/>
            <a:endParaRPr lang="pt-BR" altLang="pt-BR" sz="2400" dirty="0">
              <a:latin typeface="Berlin Sans FB" panose="020E0602020502020306" pitchFamily="34" charset="0"/>
            </a:endParaRPr>
          </a:p>
        </p:txBody>
      </p:sp>
      <p:sp>
        <p:nvSpPr>
          <p:cNvPr id="8199" name="Retângulo 10"/>
          <p:cNvSpPr>
            <a:spLocks noChangeArrowheads="1"/>
          </p:cNvSpPr>
          <p:nvPr/>
        </p:nvSpPr>
        <p:spPr bwMode="auto">
          <a:xfrm>
            <a:off x="1109662" y="3658040"/>
            <a:ext cx="997267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endParaRPr lang="pt-BR" altLang="pt-BR" sz="2000" i="1" dirty="0">
              <a:solidFill>
                <a:srgbClr val="FF0066"/>
              </a:solidFill>
              <a:latin typeface="Berlin Sans FB" panose="020E0602020502020306" pitchFamily="34" charset="0"/>
            </a:endParaRPr>
          </a:p>
          <a:p>
            <a:pPr algn="just" eaLnBrk="1" hangingPunct="1"/>
            <a:endParaRPr lang="pt-BR" altLang="pt-BR" sz="2000" i="1" dirty="0">
              <a:solidFill>
                <a:srgbClr val="FF0066"/>
              </a:solidFill>
              <a:latin typeface="Berlin Sans FB" panose="020E0602020502020306" pitchFamily="34" charset="0"/>
            </a:endParaRPr>
          </a:p>
          <a:p>
            <a:pPr algn="just" eaLnBrk="1" hangingPunct="1"/>
            <a:endParaRPr lang="pt-BR" altLang="pt-BR" sz="2000" i="1" dirty="0">
              <a:solidFill>
                <a:srgbClr val="FF0066"/>
              </a:solidFill>
              <a:latin typeface="Berlin Sans FB" panose="020E0602020502020306" pitchFamily="34" charset="0"/>
            </a:endParaRPr>
          </a:p>
          <a:p>
            <a:pPr algn="just" eaLnBrk="1" hangingPunct="1"/>
            <a:endParaRPr lang="pt-BR" altLang="pt-BR" sz="2000" i="1" dirty="0">
              <a:solidFill>
                <a:srgbClr val="FF0066"/>
              </a:solidFill>
              <a:latin typeface="Berlin Sans FB" panose="020E0602020502020306" pitchFamily="34" charset="0"/>
            </a:endParaRPr>
          </a:p>
          <a:p>
            <a:pPr algn="just" eaLnBrk="1" hangingPunct="1"/>
            <a:endParaRPr lang="pt-BR" altLang="pt-BR" sz="2000" i="1" dirty="0">
              <a:solidFill>
                <a:srgbClr val="FF0066"/>
              </a:solidFill>
              <a:latin typeface="Berlin Sans FB" panose="020E0602020502020306" pitchFamily="34" charset="0"/>
            </a:endParaRPr>
          </a:p>
          <a:p>
            <a:pPr algn="just" eaLnBrk="1" hangingPunct="1"/>
            <a:r>
              <a:rPr lang="pt-BR" altLang="pt-BR" sz="2000" i="1" dirty="0">
                <a:solidFill>
                  <a:srgbClr val="FF0066"/>
                </a:solidFill>
                <a:latin typeface="Berlin Sans FB" panose="020E0602020502020306" pitchFamily="34" charset="0"/>
              </a:rPr>
              <a:t>O que Saint-Simon desejava</a:t>
            </a:r>
            <a:r>
              <a:rPr lang="pt-BR" altLang="pt-BR" sz="2000" dirty="0">
                <a:latin typeface="Berlin Sans FB" panose="020E0602020502020306" pitchFamily="34" charset="0"/>
              </a:rPr>
              <a:t>, em outras palavras, </a:t>
            </a:r>
            <a:r>
              <a:rPr lang="pt-BR" altLang="pt-BR" sz="2000" i="1" dirty="0">
                <a:solidFill>
                  <a:srgbClr val="FF0066"/>
                </a:solidFill>
                <a:latin typeface="Berlin Sans FB" panose="020E0602020502020306" pitchFamily="34" charset="0"/>
              </a:rPr>
              <a:t>era um estado industrializado dirigido pela ciência moderna</a:t>
            </a:r>
            <a:r>
              <a:rPr lang="pt-BR" altLang="pt-BR" sz="2000" dirty="0">
                <a:latin typeface="Berlin Sans FB" panose="020E0602020502020306" pitchFamily="34" charset="0"/>
              </a:rPr>
              <a:t>, no qual a sociedade seria organizada para o trabalho produtivo pelos homens mais capazes. </a:t>
            </a:r>
            <a:r>
              <a:rPr lang="pt-BR" altLang="pt-BR" sz="2000" i="1" dirty="0">
                <a:solidFill>
                  <a:srgbClr val="FF0066"/>
                </a:solidFill>
                <a:latin typeface="Berlin Sans FB" panose="020E0602020502020306" pitchFamily="34" charset="0"/>
              </a:rPr>
              <a:t>O alvo da sociedade seria produzir as coisas úteis à vida.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77027-2856-4DA9-A871-A4166CFD7385}" type="slidenum">
              <a:rPr lang="pt-BR" altLang="pt-BR" smtClean="0"/>
              <a:pPr/>
              <a:t>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85773439"/>
      </p:ext>
    </p:extLst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4" descr="Resultado de imagem para imagens animadas sobre a pange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1" y="3571876"/>
            <a:ext cx="3421063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Retângulo 12"/>
          <p:cNvSpPr>
            <a:spLocks noChangeArrowheads="1"/>
          </p:cNvSpPr>
          <p:nvPr/>
        </p:nvSpPr>
        <p:spPr bwMode="auto">
          <a:xfrm>
            <a:off x="3228976" y="6121401"/>
            <a:ext cx="4081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/>
              <a:t>Fonte/imagem: </a:t>
            </a:r>
            <a:r>
              <a:rPr lang="pt-BR" altLang="pt-BR" sz="1400">
                <a:hlinkClick r:id="rId4"/>
              </a:rPr>
              <a:t>www.rioeduca.net</a:t>
            </a:r>
            <a:r>
              <a:rPr lang="pt-BR" altLang="pt-BR" sz="1400"/>
              <a:t> </a:t>
            </a:r>
          </a:p>
        </p:txBody>
      </p:sp>
      <p:sp>
        <p:nvSpPr>
          <p:cNvPr id="15" name="Texto explicativo em forma de nuvem 14"/>
          <p:cNvSpPr/>
          <p:nvPr/>
        </p:nvSpPr>
        <p:spPr>
          <a:xfrm>
            <a:off x="3667108" y="785794"/>
            <a:ext cx="6786610" cy="2643206"/>
          </a:xfrm>
          <a:prstGeom prst="cloudCallout">
            <a:avLst>
              <a:gd name="adj1" fmla="val -37892"/>
              <a:gd name="adj2" fmla="val 57517"/>
            </a:avLst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2000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pt-BR" sz="20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  <a:latin typeface="Berlin Sans FB" panose="020E0602020502020306" pitchFamily="34" charset="0"/>
              </a:rPr>
              <a:t> Uma crítica feita a Saint-Simon enquanto pensador, é que faltava a ele sistema, clareza e coerência.</a:t>
            </a:r>
          </a:p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  <a:latin typeface="Berlin Sans FB" panose="020E0602020502020306" pitchFamily="34" charset="0"/>
              </a:rPr>
              <a:t>Mas, sua </a:t>
            </a:r>
            <a:r>
              <a:rPr lang="pt-BR" sz="2000" i="1" dirty="0">
                <a:solidFill>
                  <a:srgbClr val="009242"/>
                </a:solidFill>
                <a:latin typeface="Berlin Sans FB" panose="020E0602020502020306" pitchFamily="34" charset="0"/>
              </a:rPr>
              <a:t>influência no pensamento contemporâneo</a:t>
            </a:r>
            <a:r>
              <a:rPr lang="pt-BR" sz="2000" dirty="0">
                <a:solidFill>
                  <a:schemeClr val="tx1"/>
                </a:solidFill>
                <a:latin typeface="Berlin Sans FB" panose="020E0602020502020306" pitchFamily="34" charset="0"/>
              </a:rPr>
              <a:t>, especialmente nas ciências sociais, é </a:t>
            </a:r>
            <a:r>
              <a:rPr lang="pt-BR" sz="2000" i="1" dirty="0">
                <a:solidFill>
                  <a:srgbClr val="FF0066"/>
                </a:solidFill>
                <a:latin typeface="Berlin Sans FB" panose="020E0602020502020306" pitchFamily="34" charset="0"/>
              </a:rPr>
              <a:t>reconhecida como fundamental</a:t>
            </a:r>
            <a:r>
              <a:rPr lang="pt-BR" sz="2000" i="1" dirty="0">
                <a:solidFill>
                  <a:schemeClr val="tx1"/>
                </a:solidFill>
                <a:latin typeface="Berlin Sans FB" panose="020E0602020502020306" pitchFamily="34" charset="0"/>
              </a:rPr>
              <a:t>.</a:t>
            </a:r>
          </a:p>
          <a:p>
            <a:pPr algn="ctr">
              <a:defRPr/>
            </a:pP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9227" name="Retângulo 8"/>
          <p:cNvSpPr>
            <a:spLocks noChangeArrowheads="1"/>
          </p:cNvSpPr>
          <p:nvPr/>
        </p:nvSpPr>
        <p:spPr bwMode="auto">
          <a:xfrm>
            <a:off x="3667126" y="6438901"/>
            <a:ext cx="7000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>
                <a:solidFill>
                  <a:schemeClr val="bg1"/>
                </a:solidFill>
              </a:rPr>
              <a:t>Fonte/texto:</a:t>
            </a:r>
            <a:r>
              <a:rPr lang="pt-BR" altLang="pt-BR" sz="1400">
                <a:solidFill>
                  <a:schemeClr val="bg1"/>
                </a:solidFill>
              </a:rPr>
              <a:t> http://www.cobra.pages.nom.br/fmp-saint-simon.html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77027-2856-4DA9-A871-A4166CFD7385}" type="slidenum">
              <a:rPr lang="pt-BR" altLang="pt-BR" smtClean="0"/>
              <a:pPr/>
              <a:t>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35840917"/>
      </p:ext>
    </p:extLst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>
            <a:spLocks noChangeArrowheads="1"/>
          </p:cNvSpPr>
          <p:nvPr/>
        </p:nvSpPr>
        <p:spPr bwMode="auto">
          <a:xfrm>
            <a:off x="1881189" y="714375"/>
            <a:ext cx="8358187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400" b="1" dirty="0">
                <a:latin typeface="Berlin Sans FB Demi" pitchFamily="34" charset="0"/>
                <a:cs typeface="Arial" charset="0"/>
              </a:rPr>
              <a:t> AUGUSTE COMTE – (</a:t>
            </a:r>
            <a:r>
              <a:rPr lang="pt-BR" sz="4400" dirty="0">
                <a:latin typeface="Berlin Sans FB Demi" pitchFamily="34" charset="0"/>
                <a:cs typeface="Arial" charset="0"/>
              </a:rPr>
              <a:t>1798-1857) </a:t>
            </a:r>
            <a:endParaRPr lang="pt-BR" sz="4400" b="1" dirty="0">
              <a:latin typeface="Berlin Sans FB Demi" pitchFamily="34" charset="0"/>
              <a:cs typeface="Arial" charset="0"/>
            </a:endParaRPr>
          </a:p>
        </p:txBody>
      </p:sp>
      <p:sp>
        <p:nvSpPr>
          <p:cNvPr id="10244" name="Retângulo 7"/>
          <p:cNvSpPr>
            <a:spLocks noChangeArrowheads="1"/>
          </p:cNvSpPr>
          <p:nvPr/>
        </p:nvSpPr>
        <p:spPr bwMode="auto">
          <a:xfrm>
            <a:off x="1809751" y="71438"/>
            <a:ext cx="5000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b="1">
                <a:solidFill>
                  <a:schemeClr val="bg1"/>
                </a:solidFill>
              </a:rPr>
              <a:t>SOCIOLOGIA, 1ª Série, </a:t>
            </a:r>
          </a:p>
          <a:p>
            <a:pPr eaLnBrk="1" hangingPunct="1"/>
            <a:r>
              <a:rPr lang="pt-BR" altLang="pt-BR" b="1">
                <a:solidFill>
                  <a:schemeClr val="bg1"/>
                </a:solidFill>
              </a:rPr>
              <a:t>As Ciências Sociais e os Primeiros Sociólogos</a:t>
            </a:r>
            <a:endParaRPr lang="pt-BR" altLang="pt-BR" b="1" i="1">
              <a:solidFill>
                <a:schemeClr val="bg1"/>
              </a:solidFill>
            </a:endParaRPr>
          </a:p>
        </p:txBody>
      </p:sp>
      <p:sp>
        <p:nvSpPr>
          <p:cNvPr id="10245" name="Retângulo 7"/>
          <p:cNvSpPr>
            <a:spLocks noChangeArrowheads="1"/>
          </p:cNvSpPr>
          <p:nvPr/>
        </p:nvSpPr>
        <p:spPr bwMode="auto">
          <a:xfrm>
            <a:off x="576407" y="5319712"/>
            <a:ext cx="30686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200" b="1"/>
              <a:t>Fonte/imagem: </a:t>
            </a:r>
            <a:r>
              <a:rPr lang="pt-BR" altLang="pt-BR" sz="1200"/>
              <a:t>ideiaemcadeia.blogspot.com  </a:t>
            </a:r>
          </a:p>
        </p:txBody>
      </p:sp>
      <p:pic>
        <p:nvPicPr>
          <p:cNvPr id="1024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54" y="1710085"/>
            <a:ext cx="3099090" cy="352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CaixaDeTexto 9"/>
          <p:cNvSpPr txBox="1">
            <a:spLocks noChangeArrowheads="1"/>
          </p:cNvSpPr>
          <p:nvPr/>
        </p:nvSpPr>
        <p:spPr bwMode="auto">
          <a:xfrm>
            <a:off x="3945700" y="1835150"/>
            <a:ext cx="721499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dirty="0">
                <a:latin typeface="Berlin Sans FB" panose="020E0602020502020306" pitchFamily="34" charset="0"/>
              </a:rPr>
              <a:t>É um </a:t>
            </a:r>
            <a:r>
              <a:rPr lang="pt-BR" altLang="pt-BR" sz="2400" i="1" dirty="0">
                <a:solidFill>
                  <a:srgbClr val="009242"/>
                </a:solidFill>
                <a:latin typeface="Berlin Sans FB" panose="020E0602020502020306" pitchFamily="34" charset="0"/>
              </a:rPr>
              <a:t>pensador e filósofo francês</a:t>
            </a:r>
            <a:r>
              <a:rPr lang="pt-BR" altLang="pt-BR" sz="2400" dirty="0">
                <a:latin typeface="Berlin Sans FB" panose="020E0602020502020306" pitchFamily="34" charset="0"/>
              </a:rPr>
              <a:t>, considerado o precursor do positivismo. </a:t>
            </a:r>
          </a:p>
          <a:p>
            <a:pPr algn="just" eaLnBrk="1" hangingPunct="1"/>
            <a:endParaRPr lang="pt-BR" altLang="pt-BR" sz="2400" dirty="0">
              <a:latin typeface="Berlin Sans FB" panose="020E0602020502020306" pitchFamily="34" charset="0"/>
            </a:endParaRPr>
          </a:p>
          <a:p>
            <a:pPr algn="just" eaLnBrk="1" hangingPunct="1"/>
            <a:r>
              <a:rPr lang="pt-BR" altLang="pt-BR" sz="2400" dirty="0">
                <a:latin typeface="Berlin Sans FB" panose="020E0602020502020306" pitchFamily="34" charset="0"/>
              </a:rPr>
              <a:t>Ele acreditava que era possível planejar o desenvolvimento da sociedade e do indivíduo com critérios semelhantes aos das ciências exatas e biológicas.</a:t>
            </a:r>
          </a:p>
          <a:p>
            <a:pPr algn="just" eaLnBrk="1" hangingPunct="1"/>
            <a:endParaRPr lang="pt-BR" altLang="pt-BR" sz="2400" dirty="0">
              <a:solidFill>
                <a:srgbClr val="00B050"/>
              </a:solidFill>
              <a:latin typeface="Berlin Sans FB" panose="020E0602020502020306" pitchFamily="34" charset="0"/>
            </a:endParaRPr>
          </a:p>
          <a:p>
            <a:pPr algn="just" eaLnBrk="1" hangingPunct="1"/>
            <a:r>
              <a:rPr lang="pt-BR" altLang="pt-BR" sz="2400" dirty="0">
                <a:solidFill>
                  <a:srgbClr val="00B050"/>
                </a:solidFill>
                <a:latin typeface="Berlin Sans FB" panose="020E0602020502020306" pitchFamily="34" charset="0"/>
              </a:rPr>
              <a:t>Auguste Comte </a:t>
            </a:r>
            <a:r>
              <a:rPr lang="pt-BR" altLang="pt-BR" sz="2400" dirty="0">
                <a:latin typeface="Berlin Sans FB" panose="020E0602020502020306" pitchFamily="34" charset="0"/>
              </a:rPr>
              <a:t>também é considerado o grande sistematizador da SOCIOLOGIA. </a:t>
            </a:r>
            <a:r>
              <a:rPr lang="pt-BR" altLang="pt-BR" sz="2400" i="1" dirty="0">
                <a:solidFill>
                  <a:srgbClr val="00B050"/>
                </a:solidFill>
                <a:latin typeface="Berlin Sans FB" panose="020E0602020502020306" pitchFamily="34" charset="0"/>
              </a:rPr>
              <a:t>“Pai da Sociologia”.</a:t>
            </a:r>
          </a:p>
        </p:txBody>
      </p:sp>
      <p:sp>
        <p:nvSpPr>
          <p:cNvPr id="10248" name="Retângulo 10"/>
          <p:cNvSpPr>
            <a:spLocks noChangeArrowheads="1"/>
          </p:cNvSpPr>
          <p:nvPr/>
        </p:nvSpPr>
        <p:spPr bwMode="auto">
          <a:xfrm>
            <a:off x="3738563" y="6429376"/>
            <a:ext cx="6786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>
                <a:solidFill>
                  <a:schemeClr val="bg1"/>
                </a:solidFill>
              </a:rPr>
              <a:t>Fonte/texto: </a:t>
            </a:r>
            <a:r>
              <a:rPr lang="pt-BR" altLang="pt-BR" sz="1400">
                <a:solidFill>
                  <a:schemeClr val="bg1"/>
                </a:solidFill>
              </a:rPr>
              <a:t>http://revistaescola.abril.com.br/formacao/auguste-comte-423321.shtml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77027-2856-4DA9-A871-A4166CFD7385}" type="slidenum">
              <a:rPr lang="pt-BR" altLang="pt-BR" smtClean="0"/>
              <a:pPr/>
              <a:t>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553146"/>
      </p:ext>
    </p:extLst>
  </p:cSld>
  <p:clrMapOvr>
    <a:masterClrMapping/>
  </p:clrMapOvr>
  <p:transition>
    <p:dissolv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6_TF12214701" id="{5D565F68-5A4C-4385-9096-18BECD4C5627}" vid="{B4809734-240F-4448-8EC4-45DBE2F02D7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SOCIOLOGIA</Template>
  <TotalTime>937</TotalTime>
  <Words>3621</Words>
  <Application>Microsoft Office PowerPoint</Application>
  <PresentationFormat>Widescreen</PresentationFormat>
  <Paragraphs>341</Paragraphs>
  <Slides>41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8" baseType="lpstr">
      <vt:lpstr>Berlin Sans FB</vt:lpstr>
      <vt:lpstr>Berlin Sans FB Demi</vt:lpstr>
      <vt:lpstr>Calibri</vt:lpstr>
      <vt:lpstr>Goudy Old Style</vt:lpstr>
      <vt:lpstr>Wingdings</vt:lpstr>
      <vt:lpstr>Wingdings 2</vt:lpstr>
      <vt:lpstr>SlateVTI</vt:lpstr>
      <vt:lpstr>Sociologia  Encontros 2-5.</vt:lpstr>
      <vt:lpstr>Apresentação do PowerPoint</vt:lpstr>
      <vt:lpstr>Atenção !!!!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Herbert Spencer (1820-1903):</vt:lpstr>
      <vt:lpstr>Frederick Wislow Taylor (1854-1915):</vt:lpstr>
      <vt:lpstr>Frederick Wislow Taylor (1854-1915):</vt:lpstr>
      <vt:lpstr>Jules Henry Fayol – Paris (1841-1925):</vt:lpstr>
      <vt:lpstr>Jules Henry Fayol – Paris (1841-1925):</vt:lpstr>
      <vt:lpstr>Elton Mayo (1880-1949):</vt:lpstr>
      <vt:lpstr>Críticas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Sociologia  Encontros (1-6).</dc:title>
  <dc:creator>Maria Eugenia Diniz Figueiredo Cireno</dc:creator>
  <cp:lastModifiedBy>Mauro Celio Araujo dos Reis</cp:lastModifiedBy>
  <cp:revision>7</cp:revision>
  <dcterms:created xsi:type="dcterms:W3CDTF">2020-08-24T13:41:33Z</dcterms:created>
  <dcterms:modified xsi:type="dcterms:W3CDTF">2023-03-20T14:03:49Z</dcterms:modified>
</cp:coreProperties>
</file>